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xmlns="" r:id="rId9" roundtripDataSignature="AMtx7mgh2YLoqDzrRkT+dStUvsl2p3FL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844211-381B-0F72-384D-5C4D1F709ACD}" v="6" dt="2022-04-04T09:15:20.468"/>
    <p1510:client id="{6C37B22A-7CBD-03DF-D554-1030A997BDC3}" v="145" dt="2023-09-07T12:13:58.895"/>
    <p1510:client id="{40B8933F-484E-5295-A636-0395F4CB5BE8}" v="162" dt="2022-09-21T10:22:11.198"/>
    <p1510:client id="{00415E9A-EAC4-2801-77E3-596D21506D4F}" v="5" dt="2022-05-09T06:37:30.932"/>
    <p1510:client id="{04FEA386-AAE4-7D8A-C287-0ECA96E26BBB}" v="68" dt="2021-03-11T12:25:53.292"/>
    <p1510:client id="{E12131F0-539F-C24D-22DE-428F9BF69BFD}" v="24" dt="2022-03-18T14:31:49.064"/>
    <p1510:client id="{A448E394-AF16-DB50-1601-FBE3B1D2F9F1}" v="18" dt="2022-04-04T09:40:48.250"/>
    <p1510:client id="{7650E767-4F54-26CE-B06A-4E48F24A3242}" v="105" dt="2022-04-25T07:45:09.944"/>
    <p1510:client id="{2BC0FD82-FC60-47D9-2FAC-08D69B8476D8}" v="3" dt="2022-04-04T09:44:13.584"/>
    <p1510:client id="{27D5B932-51BF-1F57-CB43-C2413A16D923}" v="128" dt="2020-11-18T11:35:46.028"/>
    <p1510:client id="{296DBE34-9FFC-BC03-0010-28C89BB3D48A}" v="14" dt="2022-04-05T10:00:59.003"/>
    <p1510:client id="{66C02C1A-27C2-2486-C679-8F1A7BCCC63A}" v="1096" dt="2023-09-07T13:53:55.155"/>
    <p1510:client id="{6D72056C-35E0-114D-7511-4AA33038920C}" v="18" dt="2022-04-04T09:43:52.669"/>
    <p1510:client id="{6F98A019-5502-4A2A-B31D-099CE899A3C5}" v="2" dt="2022-10-10T08:52:14.981"/>
    <p1510:client id="{79440565-BDD4-F588-953E-5837756C6159}" v="11" dt="2022-04-07T11:29:03.071"/>
    <p1510:client id="{E578B17D-C39C-9940-9755-3F2203A05FFE}" v="345" dt="2022-09-22T07:09:18.226"/>
    <p1510:client id="{867A19FF-ADE4-C6EA-4B13-50F31C4EA9C1}" v="31" dt="2022-09-22T09:30:10.329"/>
    <p1510:client id="{9108091B-3269-2B39-1C9E-803F14DB842F}" v="2" dt="2022-04-04T13:09:08.299"/>
    <p1510:client id="{980387BA-E5E9-561B-A20A-AA762FD40019}" v="164" dt="2022-03-18T14:41:31.374"/>
    <p1510:client id="{A6F01C05-0225-CE03-D89F-81A5FC724874}" v="42" dt="2023-09-13T06:34:52.332"/>
    <p1510:client id="{A8B2A804-B110-2B36-CC75-EF069062FE25}" v="14" dt="2023-09-26T13:33:59.953"/>
    <p1510:client id="{E5ABF045-E9DF-D708-72A2-E1AA8040223C}" v="9" dt="2022-05-09T10:01:57.498"/>
    <p1510:client id="{B6E6C616-3AB6-5625-C920-89E3888EE73C}" v="10" dt="2023-09-08T09:24:28.911"/>
    <p1510:client id="{E07D231C-6287-F288-4FBA-FDCB1F62B393}" v="941" dt="2022-09-20T14:52:55.334"/>
    <p1510:client id="{E7015378-1025-B364-9D81-2599F8F6D3B9}" v="18" dt="2023-10-02T06:00:40.830"/>
    <p1510:client id="{E7DB7755-C4CD-13A6-6EDA-C8C3FAE51019}" v="1741" dt="2022-04-04T11:09:33.777"/>
    <p1510:client id="{EAFC059E-B243-E812-EAF5-1EDCBED9C905}" v="208" dt="2022-04-04T10:20:25.562"/>
  </p1510:revLst>
</p1510:revInfo>
</file>

<file path=ppt/tableStyles.xml><?xml version="1.0" encoding="utf-8"?>
<a:tblStyleLst xmlns:a="http://schemas.openxmlformats.org/drawingml/2006/main" def="{E112A220-03C4-445D-8114-C70CC82A3481}">
  <a:tblStyle styleId="{E112A220-03C4-445D-8114-C70CC82A348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89735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5929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50933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634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0" y="36212"/>
            <a:ext cx="510767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773259748"/>
              </p:ext>
            </p:extLst>
          </p:nvPr>
        </p:nvGraphicFramePr>
        <p:xfrm>
          <a:off x="200471" y="1530290"/>
          <a:ext cx="9536250" cy="4362444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101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0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8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33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33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8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Calibri"/>
                          <a:cs typeface="Calibri"/>
                        </a:rPr>
                        <a:t>Wednesday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2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chemeClr val="accen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6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b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</a:b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4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b="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  <a:endParaRPr sz="140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/>
          <p:nvPr/>
        </p:nvSpPr>
        <p:spPr>
          <a:xfrm>
            <a:off x="56457" y="1115008"/>
            <a:ext cx="25867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  <a:endParaRPr sz="2800" b="0" i="0" u="none" strike="noStrike" cap="none">
              <a:solidFill>
                <a:schemeClr val="accen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329489" y="4224996"/>
            <a:ext cx="1752648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557850" y="6143703"/>
            <a:ext cx="68934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Breads are always  available daily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rgbClr val="00000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149" y="35175"/>
            <a:ext cx="5142080" cy="112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US" sz="3200" dirty="0">
                <a:solidFill>
                  <a:srgbClr val="E01B1B"/>
                </a:solidFill>
                <a:latin typeface="Impact"/>
              </a:rPr>
              <a:t>FIRST AND PRIMARY SCHOOL WINTER 2023/2024 MENU</a:t>
            </a:r>
            <a:r>
              <a:rPr lang="en-US" sz="3200" dirty="0">
                <a:solidFill>
                  <a:srgbClr val="C00000"/>
                </a:solidFill>
                <a:latin typeface="Impact"/>
              </a:rPr>
              <a:t> </a:t>
            </a:r>
            <a:endParaRPr lang="en-US" sz="3200" dirty="0"/>
          </a:p>
          <a:p>
            <a:pPr>
              <a:buSzPts val="3600"/>
            </a:pPr>
            <a:endParaRPr lang="en-US" dirty="0">
              <a:solidFill>
                <a:srgbClr val="C00000"/>
              </a:solidFill>
              <a:latin typeface="Impact"/>
            </a:endParaRPr>
          </a:p>
        </p:txBody>
      </p:sp>
      <p:pic>
        <p:nvPicPr>
          <p:cNvPr id="95" name="Google Shape;9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52" y="1288949"/>
            <a:ext cx="181800" cy="1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2205734" y="1217742"/>
            <a:ext cx="13860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281938" y="3561744"/>
            <a:ext cx="18001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000"/>
            </a:pPr>
            <a:endParaRPr lang="en-GB" sz="1050" b="1" dirty="0" smtClean="0">
              <a:solidFill>
                <a:schemeClr val="accent1"/>
              </a:solidFill>
            </a:endParaRPr>
          </a:p>
          <a:p>
            <a:pPr lvl="0" algn="ctr">
              <a:buSzPts val="1000"/>
            </a:pPr>
            <a:r>
              <a:rPr lang="en-GB" sz="1050" b="1" dirty="0" smtClean="0">
                <a:solidFill>
                  <a:schemeClr val="accent1"/>
                </a:solidFill>
              </a:rPr>
              <a:t>Potatoes </a:t>
            </a:r>
            <a:r>
              <a:rPr lang="en-GB" sz="1050" b="1" dirty="0">
                <a:solidFill>
                  <a:schemeClr val="accent1"/>
                </a:solidFill>
              </a:rPr>
              <a:t>of the day</a:t>
            </a:r>
            <a:endParaRPr sz="1050" b="1" i="0" u="none" strike="noStrike" cap="none" dirty="0">
              <a:solidFill>
                <a:schemeClr val="accent1"/>
              </a:solidFill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14445" y="4700150"/>
            <a:ext cx="17676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93475" y="4833875"/>
            <a:ext cx="16434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821347" y="4833875"/>
            <a:ext cx="1607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600202" y="4798313"/>
            <a:ext cx="160738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8221958" y="4799905"/>
            <a:ext cx="14659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333724" y="5289094"/>
            <a:ext cx="1760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Pudding of the day</a:t>
            </a: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Fresh Fruit</a:t>
            </a:r>
            <a:r>
              <a:rPr lang="en-GB" sz="1000" b="1" dirty="0">
                <a:solidFill>
                  <a:schemeClr val="accent1"/>
                </a:solidFill>
              </a:rPr>
              <a:t> 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097050" y="1988850"/>
            <a:ext cx="16434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Roast Chicken Dinner with Yorkshire Pudding</a:t>
            </a:r>
            <a:r>
              <a:rPr lang="en-GB" sz="1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 </a:t>
            </a:r>
          </a:p>
          <a:p>
            <a:pPr algn="ctr">
              <a:buSzPts val="1000"/>
            </a:pPr>
            <a:endParaRPr lang="en-GB" sz="1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Sandwich (Choice)</a:t>
            </a:r>
            <a:r>
              <a:rPr lang="en-GB" sz="1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 </a:t>
            </a:r>
            <a:endParaRPr lang="en-GB" sz="1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313107" y="4313482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127500" y="42436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152948" y="5285219"/>
            <a:ext cx="1607400" cy="6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Pudding of the day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Fresh Fruit </a:t>
            </a:r>
          </a:p>
          <a:p>
            <a:pPr algn="ctr">
              <a:buSzPts val="1000"/>
            </a:pPr>
            <a:endParaRPr lang="en-GB" sz="1000" b="1" dirty="0">
              <a:solidFill>
                <a:srgbClr val="4F81BD"/>
              </a:solidFill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4736975" y="1989350"/>
            <a:ext cx="17607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Curry</a:t>
            </a:r>
            <a:r>
              <a:rPr lang="en-GB" sz="1000" b="1" dirty="0">
                <a:solidFill>
                  <a:schemeClr val="accent1"/>
                </a:solidFill>
              </a:rPr>
              <a:t> </a:t>
            </a:r>
            <a:r>
              <a:rPr lang="en-GB" sz="1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Day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Sweet Chilli </a:t>
            </a:r>
            <a:r>
              <a:rPr lang="en-GB" sz="1000" b="1" dirty="0" err="1" smtClean="0">
                <a:solidFill>
                  <a:schemeClr val="accent1"/>
                </a:solidFill>
              </a:rPr>
              <a:t>ChickenTacos</a:t>
            </a:r>
            <a:r>
              <a:rPr lang="en-GB" sz="1000" b="1" dirty="0">
                <a:solidFill>
                  <a:schemeClr val="accent1"/>
                </a:solidFill>
              </a:rPr>
              <a:t> </a:t>
            </a: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SzPts val="1000"/>
            </a:pPr>
            <a:r>
              <a:rPr lang="en-GB" sz="1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Jacket 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Potato with a Choice of Fillings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449087" y="1856954"/>
            <a:ext cx="1775676" cy="156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i="0" u="none" strike="noStrike" cap="none" dirty="0" smtClean="0">
              <a:solidFill>
                <a:schemeClr val="bg2">
                  <a:lumMod val="60000"/>
                  <a:lumOff val="4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r>
              <a:rPr lang="en-GB" sz="1000" b="1" i="0" u="none" strike="noStrike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Oven </a:t>
            </a:r>
            <a:r>
              <a:rPr lang="en-GB" sz="1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Baked </a:t>
            </a:r>
            <a:r>
              <a:rPr lang="en-GB" sz="1000" b="1" i="0" u="none" strike="noStrike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Sausages with Yorkshire Pudding</a:t>
            </a:r>
          </a:p>
          <a:p>
            <a:pPr algn="ctr">
              <a:buSzPts val="1000"/>
            </a:pPr>
            <a:endParaRPr lang="en-GB" sz="10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Sandwich (Choice)</a:t>
            </a:r>
            <a:endParaRPr sz="1100" b="1" i="0" u="none" strike="noStrike" cap="none" dirty="0">
              <a:solidFill>
                <a:schemeClr val="bg2">
                  <a:lumMod val="60000"/>
                  <a:lumOff val="40000"/>
                </a:schemeClr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740550" y="3575200"/>
            <a:ext cx="17571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000"/>
            </a:pPr>
            <a:endParaRPr lang="en-GB" sz="1100" b="1" dirty="0" smtClean="0">
              <a:solidFill>
                <a:schemeClr val="accent1"/>
              </a:solidFill>
            </a:endParaRPr>
          </a:p>
          <a:p>
            <a:pPr lvl="0"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Rice </a:t>
            </a:r>
            <a:endParaRPr lang="en-GB" sz="1000" b="1" dirty="0">
              <a:solidFill>
                <a:schemeClr val="accent1"/>
              </a:solidFill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780275" y="4251601"/>
            <a:ext cx="1675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754081" y="5293200"/>
            <a:ext cx="1675500" cy="68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Pudding of the day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Fresh Fruit 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</a:t>
            </a:r>
          </a:p>
        </p:txBody>
      </p:sp>
      <p:sp>
        <p:nvSpPr>
          <p:cNvPr id="114" name="Google Shape;114;p1"/>
          <p:cNvSpPr txBox="1"/>
          <p:nvPr/>
        </p:nvSpPr>
        <p:spPr>
          <a:xfrm>
            <a:off x="6484195" y="3600179"/>
            <a:ext cx="17026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lvl="0"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Potatoes of the day</a:t>
            </a:r>
          </a:p>
        </p:txBody>
      </p:sp>
      <p:sp>
        <p:nvSpPr>
          <p:cNvPr id="115" name="Google Shape;115;p1"/>
          <p:cNvSpPr txBox="1"/>
          <p:nvPr/>
        </p:nvSpPr>
        <p:spPr>
          <a:xfrm>
            <a:off x="6499100" y="4237475"/>
            <a:ext cx="17025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6515766" y="5305128"/>
            <a:ext cx="1685834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Pudding of the day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Fresh Fruit 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221958" y="1994119"/>
            <a:ext cx="1549408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Homemade Cheese and Tomato Pizza</a:t>
            </a:r>
          </a:p>
          <a:p>
            <a:pPr algn="ctr">
              <a:buSzPts val="1000"/>
            </a:pP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r>
              <a:rPr lang="en-US" sz="1000" b="1" dirty="0" smtClean="0">
                <a:solidFill>
                  <a:schemeClr val="accent1"/>
                </a:solidFill>
              </a:rPr>
              <a:t>Fish Fingers </a:t>
            </a:r>
            <a:r>
              <a:rPr lang="en-US" sz="1000" b="1" dirty="0">
                <a:solidFill>
                  <a:schemeClr val="accent1"/>
                </a:solidFill>
              </a:rPr>
              <a:t> </a:t>
            </a:r>
          </a:p>
          <a:p>
            <a:pPr algn="ctr">
              <a:buSzPts val="1000"/>
            </a:pPr>
            <a:endParaRPr lang="en-US" sz="1000" b="1" dirty="0">
              <a:solidFill>
                <a:schemeClr val="accent1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7993848" y="3633653"/>
            <a:ext cx="1886887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lvl="0" algn="ctr"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Oven Baked Chips</a:t>
            </a:r>
            <a:endParaRPr lang="en-GB" sz="1000" b="1" dirty="0">
              <a:solidFill>
                <a:schemeClr val="accent1"/>
              </a:solidFill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8223625" y="4245600"/>
            <a:ext cx="14661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226121" y="5317266"/>
            <a:ext cx="1486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Pudding of the day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Fresh Fruit </a:t>
            </a:r>
          </a:p>
        </p:txBody>
      </p:sp>
      <p:sp>
        <p:nvSpPr>
          <p:cNvPr id="121" name="Google Shape;121;p1"/>
          <p:cNvSpPr txBox="1"/>
          <p:nvPr/>
        </p:nvSpPr>
        <p:spPr>
          <a:xfrm>
            <a:off x="1314400" y="1983949"/>
            <a:ext cx="1752900" cy="15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Fish Cakes </a:t>
            </a:r>
          </a:p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dirty="0" smtClean="0">
                <a:solidFill>
                  <a:schemeClr val="accent1"/>
                </a:solidFill>
              </a:rPr>
              <a:t>Pasta (Choice)</a:t>
            </a:r>
            <a:endParaRPr lang="en-US" sz="1000" dirty="0">
              <a:solidFill>
                <a:schemeClr val="accent1"/>
              </a:solidFill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rgbClr val="4F81BD"/>
                </a:solidFill>
              </a:rPr>
              <a:t> </a:t>
            </a: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Jacket Potato with a Choice of </a:t>
            </a:r>
            <a:r>
              <a:rPr lang="en-GB" sz="1000" b="1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Fillings</a:t>
            </a:r>
            <a:endParaRPr sz="1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329489" y="4281509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6864" y="5672626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70577" y="5667154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3253" y="5689324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9962" y="2023128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1109" y="2530849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9966" y="2069944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16383" y="5697683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16199" y="2068270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" descr="Pear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8366225" y="99050"/>
            <a:ext cx="1386000" cy="13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 descr="Sleepy Potato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532660" y="2893"/>
            <a:ext cx="1256587" cy="1353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9962" y="2373209"/>
            <a:ext cx="127800" cy="1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1825" y="5698866"/>
            <a:ext cx="129000" cy="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"/>
          <p:cNvSpPr txBox="1"/>
          <p:nvPr/>
        </p:nvSpPr>
        <p:spPr>
          <a:xfrm>
            <a:off x="3668100" y="1173425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" name="Picture 6" descr="Pizza Moody Foodies">
            <a:extLst>
              <a:ext uri="{FF2B5EF4-FFF2-40B4-BE49-F238E27FC236}">
                <a16:creationId xmlns:a16="http://schemas.microsoft.com/office/drawing/2014/main" xmlns="" id="{DA44D21B-A750-D151-3C45-5F2918BF8E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2746" y="163864"/>
            <a:ext cx="1711325" cy="1189530"/>
          </a:xfrm>
          <a:prstGeom prst="rect">
            <a:avLst/>
          </a:prstGeom>
        </p:spPr>
      </p:pic>
      <p:pic>
        <p:nvPicPr>
          <p:cNvPr id="62" name="Google Shape;15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9962" y="2712576"/>
            <a:ext cx="127800" cy="1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04975" y="2043350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05812" y="2492328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41131" y="2054028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40450" y="2376925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13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1187" y="2885340"/>
            <a:ext cx="128400" cy="13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4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17843" y="2503521"/>
            <a:ext cx="128482" cy="132547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97;p1"/>
          <p:cNvSpPr txBox="1"/>
          <p:nvPr/>
        </p:nvSpPr>
        <p:spPr>
          <a:xfrm>
            <a:off x="2975548" y="3565628"/>
            <a:ext cx="18001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000"/>
            </a:pPr>
            <a:endParaRPr lang="en-GB" sz="1050" b="1" dirty="0" smtClean="0">
              <a:solidFill>
                <a:schemeClr val="accent1"/>
              </a:solidFill>
            </a:endParaRPr>
          </a:p>
          <a:p>
            <a:pPr lvl="0" algn="ctr">
              <a:buSzPts val="1000"/>
            </a:pPr>
            <a:r>
              <a:rPr lang="en-GB" sz="1050" b="1" dirty="0" smtClean="0">
                <a:solidFill>
                  <a:schemeClr val="accent1"/>
                </a:solidFill>
              </a:rPr>
              <a:t>Potatoes </a:t>
            </a:r>
            <a:r>
              <a:rPr lang="en-GB" sz="1050" b="1" dirty="0">
                <a:solidFill>
                  <a:schemeClr val="accent1"/>
                </a:solidFill>
              </a:rPr>
              <a:t>of the </a:t>
            </a:r>
            <a:r>
              <a:rPr lang="en-GB" sz="1050" b="1" dirty="0" smtClean="0">
                <a:solidFill>
                  <a:schemeClr val="accent1"/>
                </a:solidFill>
              </a:rPr>
              <a:t>day</a:t>
            </a:r>
          </a:p>
          <a:p>
            <a:pPr lvl="0" algn="ctr">
              <a:buSzPts val="1000"/>
            </a:pPr>
            <a:r>
              <a:rPr lang="en-GB" sz="1050" b="1" i="0" u="none" strike="noStrike" cap="none" dirty="0" smtClean="0">
                <a:solidFill>
                  <a:schemeClr val="accent1"/>
                </a:solidFill>
                <a:sym typeface="Arial"/>
              </a:rPr>
              <a:t> </a:t>
            </a:r>
            <a:endParaRPr sz="1050" b="1" i="0" u="none" strike="noStrike" cap="none" dirty="0">
              <a:solidFill>
                <a:schemeClr val="accent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/>
        </p:nvSpPr>
        <p:spPr>
          <a:xfrm>
            <a:off x="1340403" y="6125827"/>
            <a:ext cx="71160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 Breads are always  available daily   </a:t>
            </a:r>
            <a:endParaRPr sz="1400" b="0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 dirty="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 dirty="0">
              <a:solidFill>
                <a:srgbClr val="4F6128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0" y="56944"/>
            <a:ext cx="5085333" cy="7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162" name="Google Shape;162;p2"/>
          <p:cNvGraphicFramePr/>
          <p:nvPr>
            <p:extLst>
              <p:ext uri="{D42A27DB-BD31-4B8C-83A1-F6EECF244321}">
                <p14:modId xmlns:p14="http://schemas.microsoft.com/office/powerpoint/2010/main" val="4176921287"/>
              </p:ext>
            </p:extLst>
          </p:nvPr>
        </p:nvGraphicFramePr>
        <p:xfrm>
          <a:off x="236075" y="1627704"/>
          <a:ext cx="9469425" cy="4465612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87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5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0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60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           </a:t>
                      </a: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lang="en-US" sz="1400" u="none" strike="noStrike" cap="none">
                        <a:sym typeface="Calibri"/>
                      </a:endParaRPr>
                    </a:p>
                    <a:p>
                      <a:pPr marL="0" marR="0" lvl="0" indent="0" algn="l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endParaRPr lang="en-GB" sz="1000" u="none" strike="noStrike" cap="none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lang="en-GB" sz="1000" b="1" u="none" strike="noStrike" cap="none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 smtClean="0">
                          <a:solidFill>
                            <a:srgbClr val="4F6128"/>
                          </a:solidFill>
                        </a:rPr>
                        <a:t>Oven Baked Chips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Seasonal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Salad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900" b="1" u="none" strike="noStrike" cap="none" dirty="0">
                        <a:solidFill>
                          <a:srgbClr val="CE287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63" name="Google Shape;163;p2"/>
          <p:cNvSpPr txBox="1"/>
          <p:nvPr/>
        </p:nvSpPr>
        <p:spPr>
          <a:xfrm>
            <a:off x="128985" y="1144007"/>
            <a:ext cx="25483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</a:t>
            </a:r>
            <a:endParaRPr sz="2800" b="0" i="0" u="none" strike="noStrike" cap="none">
              <a:solidFill>
                <a:srgbClr val="92D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8201696" y="2123457"/>
            <a:ext cx="1440386" cy="1084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76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28985" y="53066"/>
            <a:ext cx="5242898" cy="1379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solidFill>
                  <a:srgbClr val="E01B1B"/>
                </a:solidFill>
                <a:latin typeface="Impact"/>
              </a:rPr>
              <a:t>FIRST  AND PRIMARY SCHOOL </a:t>
            </a:r>
            <a:endParaRPr lang="en-GB" sz="3200" dirty="0">
              <a:solidFill>
                <a:srgbClr val="C00000"/>
              </a:solidFill>
              <a:latin typeface="Impact"/>
            </a:endParaRPr>
          </a:p>
          <a:p>
            <a:r>
              <a:rPr lang="en-US" sz="3200" dirty="0">
                <a:solidFill>
                  <a:srgbClr val="E01B1B"/>
                </a:solidFill>
                <a:latin typeface="Impact"/>
              </a:rPr>
              <a:t>WINTER 2023/2024 MENU</a:t>
            </a:r>
            <a:r>
              <a:rPr lang="en-US" sz="3200" dirty="0">
                <a:solidFill>
                  <a:srgbClr val="C00000"/>
                </a:solidFill>
                <a:latin typeface="Impact"/>
              </a:rPr>
              <a:t> </a:t>
            </a:r>
            <a:endParaRPr lang="en-GB" sz="3200" dirty="0">
              <a:solidFill>
                <a:srgbClr val="C00000"/>
              </a:solidFill>
              <a:latin typeface="Impact"/>
            </a:endParaRPr>
          </a:p>
          <a:p>
            <a:endParaRPr lang="en-GB" sz="3200" b="1" dirty="0">
              <a:solidFill>
                <a:schemeClr val="accent6"/>
              </a:solidFill>
              <a:latin typeface="Impact"/>
            </a:endParaRPr>
          </a:p>
          <a:p>
            <a:pPr>
              <a:buSzPts val="3600"/>
            </a:pPr>
            <a:endParaRPr lang="en-GB" sz="3600" dirty="0">
              <a:solidFill>
                <a:schemeClr val="accent6"/>
              </a:solidFill>
              <a:latin typeface="Impact"/>
              <a:ea typeface="Impact"/>
              <a:cs typeface="Impact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1340403" y="4947769"/>
            <a:ext cx="1659278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3025200" y="4969050"/>
            <a:ext cx="16497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6485299" y="4959528"/>
            <a:ext cx="164965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8157616" y="4959528"/>
            <a:ext cx="150623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1349775" y="1883600"/>
            <a:ext cx="16683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endParaRPr lang="en-GB" sz="1000" b="1" dirty="0" smtClean="0">
              <a:solidFill>
                <a:srgbClr val="4F6128"/>
              </a:solidFill>
            </a:endParaRPr>
          </a:p>
          <a:p>
            <a:pPr algn="ctr"/>
            <a:r>
              <a:rPr lang="en-GB" sz="1000" b="1" dirty="0" smtClean="0">
                <a:solidFill>
                  <a:srgbClr val="4F6128"/>
                </a:solidFill>
              </a:rPr>
              <a:t>Chicken Nugget</a:t>
            </a:r>
            <a:endParaRPr lang="en-GB" sz="1000" b="1" dirty="0"/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 smtClean="0">
                <a:solidFill>
                  <a:srgbClr val="4F6128"/>
                </a:solidFill>
              </a:rPr>
              <a:t>Cheese or Tuna Melt</a:t>
            </a:r>
            <a:endParaRPr lang="en-GB" sz="1000" b="1" dirty="0"/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dirty="0"/>
          </a:p>
          <a:p>
            <a:pPr algn="ctr">
              <a:lnSpc>
                <a:spcPct val="119000"/>
              </a:lnSpc>
              <a:spcBef>
                <a:spcPts val="600"/>
              </a:spcBef>
              <a:buSzPts val="1000"/>
            </a:pP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Jacket Potato with a Choice of Fillings</a:t>
            </a:r>
            <a:endParaRPr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291229" y="3742213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Potatoes of the Day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281938" y="4363791"/>
            <a:ext cx="170022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1324592" y="5530054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Pudding of the day Fresh Fruit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3018136" y="2040327"/>
            <a:ext cx="1668357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i="0" u="none" strike="noStrike" cap="none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i="0" u="none" strike="noStrike" cap="none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Roast Chicken Dinner with </a:t>
            </a: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Yorkshire </a:t>
            </a:r>
            <a:r>
              <a:rPr lang="en-GB" sz="1000" b="1" dirty="0">
                <a:solidFill>
                  <a:srgbClr val="4F6128"/>
                </a:solidFill>
              </a:rPr>
              <a:t>Pudding</a:t>
            </a:r>
            <a:endParaRPr lang="en-GB" sz="1000" dirty="0"/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50" b="1" dirty="0" smtClean="0">
                <a:solidFill>
                  <a:srgbClr val="4F6128"/>
                </a:solidFill>
              </a:rPr>
              <a:t>Sandwich (Choice)</a:t>
            </a:r>
            <a:endParaRPr sz="1050" b="1" i="0" u="none" strike="noStrike" cap="none" dirty="0">
              <a:solidFill>
                <a:srgbClr val="4F6128"/>
              </a:solidFill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4720075" y="2060200"/>
            <a:ext cx="17145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 smtClean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Curry of the Day</a:t>
            </a:r>
            <a:endParaRPr lang="en-US" sz="1000" dirty="0"/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Tomato Soup</a:t>
            </a: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Jacket</a:t>
            </a: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Potato with a Choice of Fillings</a:t>
            </a:r>
            <a:endParaRPr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8" name="Google Shape;178;p2"/>
          <p:cNvSpPr txBox="1"/>
          <p:nvPr/>
        </p:nvSpPr>
        <p:spPr>
          <a:xfrm>
            <a:off x="2991525" y="4373828"/>
            <a:ext cx="17259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3030025" y="5419150"/>
            <a:ext cx="16593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</a:pPr>
            <a:endParaRPr lang="en-GB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4707725" y="3734549"/>
            <a:ext cx="1726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dirty="0" smtClean="0">
              <a:solidFill>
                <a:srgbClr val="4F6128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dirty="0" smtClean="0">
                <a:solidFill>
                  <a:srgbClr val="4F6128"/>
                </a:solidFill>
              </a:rPr>
              <a:t>Rice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4701953" y="4373817"/>
            <a:ext cx="1725900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4724400" y="5413750"/>
            <a:ext cx="16950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6462636" y="2035476"/>
            <a:ext cx="1668357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i="0" u="none" strike="noStrike" cap="none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i="0" u="none" strike="noStrike" cap="none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Lasagne</a:t>
            </a:r>
          </a:p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i="0" u="none" strike="noStrike" cap="none" dirty="0" smtClean="0">
                <a:solidFill>
                  <a:srgbClr val="4F6128"/>
                </a:solidFill>
                <a:latin typeface="Arial"/>
                <a:ea typeface="Arial"/>
                <a:cs typeface="Arial"/>
              </a:rPr>
              <a:t>Pasta (Choice)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>
              <a:buSzPts val="1000"/>
            </a:pPr>
            <a:endParaRPr lang="en-GB" sz="1000" dirty="0">
              <a:solidFill>
                <a:srgbClr val="4F6128"/>
              </a:solidFill>
            </a:endParaRPr>
          </a:p>
        </p:txBody>
      </p:sp>
      <p:sp>
        <p:nvSpPr>
          <p:cNvPr id="184" name="Google Shape;184;p2"/>
          <p:cNvSpPr txBox="1"/>
          <p:nvPr/>
        </p:nvSpPr>
        <p:spPr>
          <a:xfrm>
            <a:off x="6393000" y="3730244"/>
            <a:ext cx="1726800" cy="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 </a:t>
            </a: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Garlic </a:t>
            </a:r>
            <a:r>
              <a:rPr lang="en-GB" sz="1000" b="1" dirty="0">
                <a:solidFill>
                  <a:srgbClr val="4F6128"/>
                </a:solidFill>
              </a:rPr>
              <a:t>Bread</a:t>
            </a:r>
          </a:p>
        </p:txBody>
      </p:sp>
      <p:sp>
        <p:nvSpPr>
          <p:cNvPr id="185" name="Google Shape;185;p2"/>
          <p:cNvSpPr txBox="1"/>
          <p:nvPr/>
        </p:nvSpPr>
        <p:spPr>
          <a:xfrm>
            <a:off x="6429300" y="4397814"/>
            <a:ext cx="1725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6454475" y="5465175"/>
            <a:ext cx="1695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187" name="Google Shape;187;p2"/>
          <p:cNvSpPr txBox="1"/>
          <p:nvPr/>
        </p:nvSpPr>
        <p:spPr>
          <a:xfrm>
            <a:off x="8036023" y="2034550"/>
            <a:ext cx="16128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 smtClean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 Seaside Fish and Chips</a:t>
            </a:r>
          </a:p>
          <a:p>
            <a:pPr algn="ctr">
              <a:buSzPts val="1000"/>
            </a:pPr>
            <a:endParaRPr lang="en-GB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accent3">
                    <a:lumMod val="50000"/>
                  </a:schemeClr>
                </a:solidFill>
              </a:rPr>
              <a:t>Pizza Wrap</a:t>
            </a: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8117825" y="4330925"/>
            <a:ext cx="1578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8109825" y="5465176"/>
            <a:ext cx="15786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980000" flipV="1">
            <a:off x="1355486" y="2601713"/>
            <a:ext cx="135552" cy="137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8150" y="5587919"/>
            <a:ext cx="127017" cy="131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2660" y="2250449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6403" y="2737093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4331" y="5594908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57031" y="2581571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46277" y="287458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05347" y="2248822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01977" y="254904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57031" y="2266376"/>
            <a:ext cx="115800" cy="1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"/>
          <p:cNvSpPr txBox="1"/>
          <p:nvPr/>
        </p:nvSpPr>
        <p:spPr>
          <a:xfrm>
            <a:off x="2268424" y="1317525"/>
            <a:ext cx="1386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 descr="Hungry Zutto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8879" y="38235"/>
            <a:ext cx="1440378" cy="144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 descr="Ice Cream Embarrassed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216588" y="-2640"/>
            <a:ext cx="1467075" cy="146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 descr="Taco Friends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194414" y="98925"/>
            <a:ext cx="1329947" cy="1329947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"/>
          <p:cNvSpPr txBox="1"/>
          <p:nvPr/>
        </p:nvSpPr>
        <p:spPr>
          <a:xfrm>
            <a:off x="3718516" y="1313883"/>
            <a:ext cx="2932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6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56427" y="5599575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91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xmlns="" id="{1B246782-0BC0-DAA0-E9D2-615C0D1F98F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9784" y="2321759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91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xmlns="" id="{7528D5A0-9E12-A83F-A295-B24784F3A50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0980000" flipV="1">
            <a:off x="1346427" y="3012540"/>
            <a:ext cx="135552" cy="137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205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xmlns="" id="{6C3C419D-A6F6-272D-C794-AF5E7184399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6279" y="2760155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205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xmlns="" id="{B889F0F0-7074-7CB0-2350-ECB5A4CE0F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44073" y="2241473"/>
            <a:ext cx="123170" cy="12706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172;p2"/>
          <p:cNvSpPr txBox="1"/>
          <p:nvPr/>
        </p:nvSpPr>
        <p:spPr>
          <a:xfrm>
            <a:off x="3046136" y="3736732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Potatoes of the Day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1" name="Google Shape;172;p2"/>
          <p:cNvSpPr txBox="1"/>
          <p:nvPr/>
        </p:nvSpPr>
        <p:spPr>
          <a:xfrm>
            <a:off x="1443629" y="3894613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74;p2"/>
          <p:cNvSpPr txBox="1"/>
          <p:nvPr/>
        </p:nvSpPr>
        <p:spPr>
          <a:xfrm>
            <a:off x="3025200" y="5524761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Pudding of the day Fresh Fruit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3" name="Google Shape;174;p2"/>
          <p:cNvSpPr txBox="1"/>
          <p:nvPr/>
        </p:nvSpPr>
        <p:spPr>
          <a:xfrm>
            <a:off x="4746705" y="5558222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Pudding of the day Fresh Fruit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4" name="Google Shape;174;p2"/>
          <p:cNvSpPr txBox="1"/>
          <p:nvPr/>
        </p:nvSpPr>
        <p:spPr>
          <a:xfrm>
            <a:off x="6464430" y="5564951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Pudding of the day Fresh Fruit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5" name="Google Shape;174;p2"/>
          <p:cNvSpPr txBox="1"/>
          <p:nvPr/>
        </p:nvSpPr>
        <p:spPr>
          <a:xfrm>
            <a:off x="8109825" y="5584459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 smtClean="0">
                <a:solidFill>
                  <a:srgbClr val="4F6128"/>
                </a:solidFill>
              </a:rPr>
              <a:t>Pudding of the day Fresh Fruit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6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6439" y="5610425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1517" y="5581600"/>
            <a:ext cx="123300" cy="1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"/>
          <p:cNvSpPr txBox="1"/>
          <p:nvPr/>
        </p:nvSpPr>
        <p:spPr>
          <a:xfrm>
            <a:off x="1360600" y="6137475"/>
            <a:ext cx="71769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 and a selection Breads are  always  available daily   </a:t>
            </a:r>
            <a:endParaRPr sz="1400" b="0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 dirty="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 dirty="0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3" name="Google Shape;223;p3"/>
          <p:cNvSpPr txBox="1"/>
          <p:nvPr/>
        </p:nvSpPr>
        <p:spPr>
          <a:xfrm>
            <a:off x="65299" y="56944"/>
            <a:ext cx="5512816" cy="82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224" name="Google Shape;224;p3"/>
          <p:cNvGraphicFramePr/>
          <p:nvPr>
            <p:extLst>
              <p:ext uri="{D42A27DB-BD31-4B8C-83A1-F6EECF244321}">
                <p14:modId xmlns:p14="http://schemas.microsoft.com/office/powerpoint/2010/main" val="576366684"/>
              </p:ext>
            </p:extLst>
          </p:nvPr>
        </p:nvGraphicFramePr>
        <p:xfrm>
          <a:off x="272480" y="1556792"/>
          <a:ext cx="9433050" cy="4556337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92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5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7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63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2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Impact"/>
                        <a:buNone/>
                      </a:pPr>
                      <a:endParaRPr lang="en-GB" sz="1000" b="1" i="0" u="none" strike="noStrike" cap="none" dirty="0">
                        <a:solidFill>
                          <a:srgbClr val="7030A0"/>
                        </a:solidFill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mpact"/>
                        <a:buNone/>
                      </a:pPr>
                      <a:r>
                        <a:rPr lang="en-GB" sz="1000" b="1" i="0" u="none" strike="noStrike" cap="none" dirty="0">
                          <a:solidFill>
                            <a:srgbClr val="7030A0"/>
                          </a:solidFill>
                          <a:latin typeface="Arial"/>
                        </a:rPr>
                        <a:t> </a:t>
                      </a:r>
                      <a:endParaRPr lang="en-US" sz="1000" b="1" i="0" u="none" strike="noStrike" cap="non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25" name="Google Shape;225;p3"/>
          <p:cNvSpPr txBox="1"/>
          <p:nvPr/>
        </p:nvSpPr>
        <p:spPr>
          <a:xfrm>
            <a:off x="109055" y="1112159"/>
            <a:ext cx="225165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</a:t>
            </a:r>
            <a:endParaRPr sz="28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6" name="Google Shape;226;p3"/>
          <p:cNvSpPr txBox="1"/>
          <p:nvPr/>
        </p:nvSpPr>
        <p:spPr>
          <a:xfrm>
            <a:off x="-1389" y="106634"/>
            <a:ext cx="5268156" cy="1087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solidFill>
                  <a:srgbClr val="E01B1B"/>
                </a:solidFill>
                <a:latin typeface="Impact"/>
                <a:ea typeface="Impact"/>
              </a:rPr>
              <a:t>FIRST AND PRIMARY SCHOOL</a:t>
            </a:r>
            <a:endParaRPr lang="en-GB" sz="3200" dirty="0">
              <a:solidFill>
                <a:srgbClr val="C00000"/>
              </a:solidFill>
              <a:latin typeface="Impact"/>
              <a:ea typeface="Impact"/>
            </a:endParaRPr>
          </a:p>
          <a:p>
            <a:r>
              <a:rPr lang="en-US" sz="3200" dirty="0">
                <a:solidFill>
                  <a:srgbClr val="E01B1B"/>
                </a:solidFill>
                <a:latin typeface="Impact"/>
                <a:ea typeface="Impact"/>
              </a:rPr>
              <a:t>WINTER 2023/2024 MENU</a:t>
            </a:r>
            <a:r>
              <a:rPr lang="en-US" sz="3200" dirty="0">
                <a:solidFill>
                  <a:srgbClr val="C00000"/>
                </a:solidFill>
                <a:latin typeface="Impact"/>
                <a:ea typeface="Impact"/>
              </a:rPr>
              <a:t> </a:t>
            </a:r>
            <a:endParaRPr lang="en-GB" sz="3200" dirty="0">
              <a:solidFill>
                <a:srgbClr val="C00000"/>
              </a:solidFill>
              <a:latin typeface="Impact"/>
              <a:ea typeface="Impact"/>
            </a:endParaRPr>
          </a:p>
          <a:p>
            <a:pPr>
              <a:buSzPts val="3600"/>
            </a:pPr>
            <a:endParaRPr lang="en-GB" dirty="0">
              <a:solidFill>
                <a:schemeClr val="accent6"/>
              </a:solidFill>
              <a:ea typeface="Impact"/>
            </a:endParaRPr>
          </a:p>
          <a:p>
            <a:pPr>
              <a:buSzPts val="3600"/>
            </a:pPr>
            <a:endParaRPr lang="en-GB" sz="3600" dirty="0">
              <a:solidFill>
                <a:schemeClr val="accent6"/>
              </a:solidFill>
              <a:latin typeface="Impact"/>
              <a:ea typeface="Impact"/>
              <a:cs typeface="Impact"/>
              <a:sym typeface="Impact"/>
            </a:endParaRPr>
          </a:p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       </a:t>
            </a:r>
            <a:r>
              <a:rPr lang="en-GB" sz="32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                                                                         </a:t>
            </a:r>
            <a:endParaRPr lang="en-GB" dirty="0">
              <a:solidFill>
                <a:schemeClr val="accent6"/>
              </a:solidFill>
              <a:ea typeface="Impact"/>
            </a:endParaRPr>
          </a:p>
        </p:txBody>
      </p:sp>
      <p:sp>
        <p:nvSpPr>
          <p:cNvPr id="227" name="Google Shape;227;p3"/>
          <p:cNvSpPr txBox="1"/>
          <p:nvPr/>
        </p:nvSpPr>
        <p:spPr>
          <a:xfrm>
            <a:off x="1429669" y="1932630"/>
            <a:ext cx="1740004" cy="172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US" sz="1000" b="1" dirty="0" smtClean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US" sz="1000" b="1" dirty="0" smtClean="0">
                <a:solidFill>
                  <a:srgbClr val="7030A0"/>
                </a:solidFill>
              </a:rPr>
              <a:t>Meatballs </a:t>
            </a:r>
            <a:r>
              <a:rPr lang="en-US" sz="1000" b="1" dirty="0">
                <a:solidFill>
                  <a:srgbClr val="7030A0"/>
                </a:solidFill>
              </a:rPr>
              <a:t>In Tomato </a:t>
            </a:r>
            <a:r>
              <a:rPr lang="en-US" sz="1000" b="1" dirty="0" smtClean="0">
                <a:solidFill>
                  <a:srgbClr val="7030A0"/>
                </a:solidFill>
              </a:rPr>
              <a:t>Sauce</a:t>
            </a:r>
            <a:r>
              <a:rPr lang="en-US" sz="1000" b="1" dirty="0">
                <a:solidFill>
                  <a:srgbClr val="7030A0"/>
                </a:solidFill>
              </a:rPr>
              <a:t> </a:t>
            </a: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US" sz="1000" b="1" dirty="0" smtClean="0">
                <a:solidFill>
                  <a:srgbClr val="7030A0"/>
                </a:solidFill>
              </a:rPr>
              <a:t>Pasta (Choice)</a:t>
            </a:r>
            <a:r>
              <a:rPr lang="en-US" sz="1000" b="1" dirty="0">
                <a:solidFill>
                  <a:srgbClr val="7030A0"/>
                </a:solidFill>
              </a:rPr>
              <a:t> </a:t>
            </a: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Jacket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Potato with a Choice of Fillings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28" name="Google Shape;228;p3"/>
          <p:cNvSpPr txBox="1"/>
          <p:nvPr/>
        </p:nvSpPr>
        <p:spPr>
          <a:xfrm>
            <a:off x="1381937" y="3573016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"/>
          <p:cNvSpPr txBox="1"/>
          <p:nvPr/>
        </p:nvSpPr>
        <p:spPr>
          <a:xfrm>
            <a:off x="1425950" y="4289325"/>
            <a:ext cx="17268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"/>
          <p:cNvSpPr txBox="1"/>
          <p:nvPr/>
        </p:nvSpPr>
        <p:spPr>
          <a:xfrm>
            <a:off x="1390424" y="4886256"/>
            <a:ext cx="171507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Seasonal</a:t>
            </a:r>
            <a:r>
              <a:rPr lang="en-GB" sz="1000" b="1" dirty="0">
                <a:solidFill>
                  <a:srgbClr val="7030A0"/>
                </a:solidFill>
              </a:rPr>
              <a:t> 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"/>
          <p:cNvSpPr txBox="1"/>
          <p:nvPr/>
        </p:nvSpPr>
        <p:spPr>
          <a:xfrm>
            <a:off x="3126423" y="4876258"/>
            <a:ext cx="161526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768060" y="4885051"/>
            <a:ext cx="172955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 txBox="1"/>
          <p:nvPr/>
        </p:nvSpPr>
        <p:spPr>
          <a:xfrm>
            <a:off x="6519589" y="4877462"/>
            <a:ext cx="170067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"/>
          <p:cNvSpPr txBox="1"/>
          <p:nvPr/>
        </p:nvSpPr>
        <p:spPr>
          <a:xfrm>
            <a:off x="8182372" y="4885172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 txBox="1"/>
          <p:nvPr/>
        </p:nvSpPr>
        <p:spPr>
          <a:xfrm>
            <a:off x="3099150" y="1985238"/>
            <a:ext cx="17295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Roast</a:t>
            </a:r>
            <a:r>
              <a:rPr lang="en-GB" sz="1000" b="1" dirty="0">
                <a:solidFill>
                  <a:srgbClr val="7030A0"/>
                </a:solidFill>
              </a:rPr>
              <a:t> </a:t>
            </a:r>
            <a:r>
              <a:rPr lang="en-GB" sz="1000" b="1" dirty="0" smtClean="0">
                <a:solidFill>
                  <a:srgbClr val="7030A0"/>
                </a:solidFill>
              </a:rPr>
              <a:t>Chicken Dinner</a:t>
            </a:r>
            <a:r>
              <a:rPr lang="en-GB" sz="1000" b="1" dirty="0">
                <a:solidFill>
                  <a:srgbClr val="7030A0"/>
                </a:solidFill>
              </a:rPr>
              <a:t> 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Yorkshire Pudding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lang="en-GB" sz="1000" b="1" i="0" u="none" strike="noStrike" cap="none" dirty="0" smtClean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7030A0"/>
                </a:solidFill>
              </a:rPr>
              <a:t>Sandwich</a:t>
            </a:r>
            <a:r>
              <a:rPr lang="en-GB" sz="1000" b="1" dirty="0">
                <a:solidFill>
                  <a:srgbClr val="7030A0"/>
                </a:solidFill>
              </a:rPr>
              <a:t> </a:t>
            </a:r>
            <a:r>
              <a:rPr lang="en-GB" sz="1000" b="1" dirty="0" smtClean="0">
                <a:solidFill>
                  <a:srgbClr val="7030A0"/>
                </a:solidFill>
              </a:rPr>
              <a:t>(Choice)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 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"/>
          <p:cNvSpPr txBox="1"/>
          <p:nvPr/>
        </p:nvSpPr>
        <p:spPr>
          <a:xfrm>
            <a:off x="3152799" y="3611102"/>
            <a:ext cx="16152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 smtClean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Potatoes of the day</a:t>
            </a:r>
            <a:endParaRPr lang="en-US"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3156300" y="4332525"/>
            <a:ext cx="16152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"/>
          <p:cNvSpPr txBox="1"/>
          <p:nvPr/>
        </p:nvSpPr>
        <p:spPr>
          <a:xfrm>
            <a:off x="3101358" y="5341376"/>
            <a:ext cx="164081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i="0" u="none" strike="noStrike" dirty="0">
                <a:solidFill>
                  <a:srgbClr val="7030A0"/>
                </a:solidFill>
                <a:latin typeface="Arial"/>
                <a:ea typeface="Arial"/>
                <a:cs typeface="Arial"/>
              </a:rPr>
              <a:t> </a:t>
            </a:r>
            <a:r>
              <a:rPr lang="en-GB" sz="1000" b="0" i="0" dirty="0">
                <a:solidFill>
                  <a:srgbClr val="7030A0"/>
                </a:solidFill>
                <a:latin typeface="Arial"/>
                <a:ea typeface="Arial"/>
                <a:cs typeface="Arial"/>
              </a:rPr>
              <a:t>​</a:t>
            </a:r>
            <a:endParaRPr lang="en-US" sz="1000" i="0" u="none" strike="noStrike" cap="none" dirty="0">
              <a:solidFill>
                <a:srgbClr val="7030A0"/>
              </a:solidFill>
              <a:latin typeface="Segoe UI"/>
              <a:cs typeface="Segoe UI"/>
            </a:endParaRPr>
          </a:p>
        </p:txBody>
      </p:sp>
      <p:sp>
        <p:nvSpPr>
          <p:cNvPr id="239" name="Google Shape;239;p3"/>
          <p:cNvSpPr txBox="1"/>
          <p:nvPr/>
        </p:nvSpPr>
        <p:spPr>
          <a:xfrm>
            <a:off x="4771575" y="1984700"/>
            <a:ext cx="1765500" cy="18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 </a:t>
            </a:r>
            <a:r>
              <a:rPr lang="en-GB" sz="1000" b="1" dirty="0" smtClean="0">
                <a:solidFill>
                  <a:srgbClr val="7030A0"/>
                </a:solidFill>
              </a:rPr>
              <a:t>Curry </a:t>
            </a:r>
            <a:r>
              <a:rPr lang="en-GB" sz="1000" b="1" dirty="0">
                <a:solidFill>
                  <a:srgbClr val="7030A0"/>
                </a:solidFill>
              </a:rPr>
              <a:t>of the Day </a:t>
            </a: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smtClean="0">
                <a:solidFill>
                  <a:srgbClr val="7030A0"/>
                </a:solidFill>
              </a:rPr>
              <a:t>Chicken Fajita </a:t>
            </a:r>
            <a:r>
              <a:rPr lang="en-GB" sz="1000" b="1" dirty="0" smtClean="0">
                <a:solidFill>
                  <a:srgbClr val="7030A0"/>
                </a:solidFill>
              </a:rPr>
              <a:t>Wrap</a:t>
            </a: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Pasta (Choice)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"/>
          <p:cNvSpPr txBox="1"/>
          <p:nvPr/>
        </p:nvSpPr>
        <p:spPr>
          <a:xfrm>
            <a:off x="4768060" y="3580177"/>
            <a:ext cx="1769113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dirty="0">
              <a:solidFill>
                <a:srgbClr val="7030A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lang="en-US" dirty="0"/>
          </a:p>
        </p:txBody>
      </p:sp>
      <p:sp>
        <p:nvSpPr>
          <p:cNvPr id="241" name="Google Shape;241;p3"/>
          <p:cNvSpPr txBox="1"/>
          <p:nvPr/>
        </p:nvSpPr>
        <p:spPr>
          <a:xfrm>
            <a:off x="4789625" y="4218176"/>
            <a:ext cx="1729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 txBox="1"/>
          <p:nvPr/>
        </p:nvSpPr>
        <p:spPr>
          <a:xfrm>
            <a:off x="4769805" y="5347903"/>
            <a:ext cx="1745652" cy="8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1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endParaRPr lang="en-US" sz="1000" b="1" dirty="0">
              <a:solidFill>
                <a:srgbClr val="7030A0"/>
              </a:solidFill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6543946" y="1941463"/>
            <a:ext cx="1657808" cy="1617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 smtClean="0">
                <a:solidFill>
                  <a:srgbClr val="7030A0"/>
                </a:solidFill>
              </a:rPr>
              <a:t>Mince and Dumpling</a:t>
            </a:r>
            <a:endParaRPr lang="en-US" dirty="0"/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chemeClr val="accent4">
                    <a:lumMod val="75000"/>
                  </a:schemeClr>
                </a:solidFill>
              </a:rPr>
              <a:t>Sandwich (Choice)</a:t>
            </a:r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pPr algn="ctr">
              <a:buSzPts val="1000"/>
            </a:pPr>
            <a:endParaRPr lang="en-GB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1000" b="1" dirty="0">
                <a:solidFill>
                  <a:schemeClr val="accent1"/>
                </a:solidFill>
              </a:rPr>
              <a:t> </a:t>
            </a:r>
            <a:endParaRPr lang="en-GB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44" name="Google Shape;244;p3"/>
          <p:cNvSpPr txBox="1"/>
          <p:nvPr/>
        </p:nvSpPr>
        <p:spPr>
          <a:xfrm>
            <a:off x="6537175" y="3565075"/>
            <a:ext cx="1645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 smtClean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 smtClean="0">
                <a:solidFill>
                  <a:srgbClr val="7030A0"/>
                </a:solidFill>
              </a:rPr>
              <a:t>Potatoes of the day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"/>
          <p:cNvSpPr txBox="1"/>
          <p:nvPr/>
        </p:nvSpPr>
        <p:spPr>
          <a:xfrm>
            <a:off x="6524168" y="4326655"/>
            <a:ext cx="16491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 txBox="1"/>
          <p:nvPr/>
        </p:nvSpPr>
        <p:spPr>
          <a:xfrm>
            <a:off x="6545812" y="5510894"/>
            <a:ext cx="164550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 </a:t>
            </a:r>
          </a:p>
        </p:txBody>
      </p:sp>
      <p:sp>
        <p:nvSpPr>
          <p:cNvPr id="247" name="Google Shape;247;p3"/>
          <p:cNvSpPr txBox="1"/>
          <p:nvPr/>
        </p:nvSpPr>
        <p:spPr>
          <a:xfrm>
            <a:off x="8190074" y="1984700"/>
            <a:ext cx="1506877" cy="1625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French Bread Pizza</a:t>
            </a:r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7030A0"/>
                </a:solidFill>
              </a:rPr>
              <a:t>Cheesy</a:t>
            </a:r>
          </a:p>
          <a:p>
            <a:pPr algn="ctr"/>
            <a:r>
              <a:rPr lang="en-US" sz="1000" b="1" dirty="0" smtClean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GB" sz="1000" b="1" dirty="0" smtClean="0">
                <a:solidFill>
                  <a:srgbClr val="7030A0"/>
                </a:solidFill>
              </a:rPr>
              <a:t>Mozzarella Sticks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8199950" y="3519899"/>
            <a:ext cx="1486800" cy="6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Oven baked Chips</a:t>
            </a:r>
            <a:r>
              <a:rPr lang="en-GB" sz="11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8199950" y="4315426"/>
            <a:ext cx="14970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 txBox="1"/>
          <p:nvPr/>
        </p:nvSpPr>
        <p:spPr>
          <a:xfrm>
            <a:off x="6626404" y="5533686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Pudding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Day Fresh Fruit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2590" y="265869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12599" y="306443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7051" y="2044593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6843" y="5625245"/>
            <a:ext cx="1236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8967" y="2753418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1482" y="5620048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1841" y="2462038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593679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" descr="Milk Carton Moody Foodies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352100" y="98925"/>
            <a:ext cx="1400124" cy="140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" descr="Avocado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9316" y="64825"/>
            <a:ext cx="1386124" cy="138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3" descr="Party Broccoli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677073" y="74649"/>
            <a:ext cx="1292774" cy="1292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5068" y="2040958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1252" y="236335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26048" y="2518003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1770" y="2040958"/>
            <a:ext cx="123300" cy="1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/>
          <p:nvPr/>
        </p:nvSpPr>
        <p:spPr>
          <a:xfrm>
            <a:off x="3897313" y="1209900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76" name="Google Shape;276;p3"/>
          <p:cNvSpPr txBox="1"/>
          <p:nvPr/>
        </p:nvSpPr>
        <p:spPr>
          <a:xfrm>
            <a:off x="2268425" y="1317525"/>
            <a:ext cx="1486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50444" y="558488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59;p3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xmlns="" id="{7AC979E8-4C4A-7911-6820-DF634AD4251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4983" y="2151536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53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12599" y="214347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53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6151" y="2610666"/>
            <a:ext cx="123300" cy="1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250;p3"/>
          <p:cNvSpPr txBox="1"/>
          <p:nvPr/>
        </p:nvSpPr>
        <p:spPr>
          <a:xfrm>
            <a:off x="8236635" y="5531804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Pudding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Day Fresh Fruit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250;p3"/>
          <p:cNvSpPr txBox="1"/>
          <p:nvPr/>
        </p:nvSpPr>
        <p:spPr>
          <a:xfrm>
            <a:off x="4923697" y="5549806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Pudding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Day Fresh Fruit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250;p3"/>
          <p:cNvSpPr txBox="1"/>
          <p:nvPr/>
        </p:nvSpPr>
        <p:spPr>
          <a:xfrm>
            <a:off x="3215619" y="5559643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Pudding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Day Fresh Fruit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250;p3"/>
          <p:cNvSpPr txBox="1"/>
          <p:nvPr/>
        </p:nvSpPr>
        <p:spPr>
          <a:xfrm>
            <a:off x="1478536" y="5523567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Pudding 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of the </a:t>
            </a:r>
            <a:r>
              <a:rPr lang="en-GB" sz="1000" b="1" i="0" u="none" strike="noStrike" cap="none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Day Fresh Fruit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256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13001" y="5610283"/>
            <a:ext cx="123600" cy="12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63e1ec-1b19-4653-920e-8e0a1cb9f16e">
      <UserInfo>
        <DisplayName>Jane Bryson</DisplayName>
        <AccountId>47</AccountId>
        <AccountType/>
      </UserInfo>
      <UserInfo>
        <DisplayName>Gillian Arnott</DisplayName>
        <AccountId>13</AccountId>
        <AccountType/>
      </UserInfo>
      <UserInfo>
        <DisplayName>Jackie Robson</DisplayName>
        <AccountId>15</AccountId>
        <AccountType/>
      </UserInfo>
      <UserInfo>
        <DisplayName>Helen Neil</DisplayName>
        <AccountId>18</AccountId>
        <AccountType/>
      </UserInfo>
      <UserInfo>
        <DisplayName>Sharon Richardson</DisplayName>
        <AccountId>14</AccountId>
        <AccountType/>
      </UserInfo>
      <UserInfo>
        <DisplayName>Pat Hughes</DisplayName>
        <AccountId>194</AccountId>
        <AccountType/>
      </UserInfo>
      <UserInfo>
        <DisplayName>Bruce Parvin</DisplayName>
        <AccountId>44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1FA591FBEA4458AB8F8C125FA517F" ma:contentTypeVersion="7" ma:contentTypeDescription="Create a new document." ma:contentTypeScope="" ma:versionID="207f7f239985bf4b86cb67a29947fa8a">
  <xsd:schema xmlns:xsd="http://www.w3.org/2001/XMLSchema" xmlns:xs="http://www.w3.org/2001/XMLSchema" xmlns:p="http://schemas.microsoft.com/office/2006/metadata/properties" xmlns:ns2="c618ec15-e105-4a2d-8d61-1b82b52e01db" xmlns:ns3="5463e1ec-1b19-4653-920e-8e0a1cb9f16e" targetNamespace="http://schemas.microsoft.com/office/2006/metadata/properties" ma:root="true" ma:fieldsID="6d67e2ca76f9c051ac3504a78b61333d" ns2:_="" ns3:_="">
    <xsd:import namespace="c618ec15-e105-4a2d-8d61-1b82b52e01db"/>
    <xsd:import namespace="5463e1ec-1b19-4653-920e-8e0a1cb9f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8ec15-e105-4a2d-8d61-1b82b52e0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3e1ec-1b19-4653-920e-8e0a1cb9f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FBD260-92F4-4D2E-9728-22C4CCEDC1FF}">
  <ds:schemaRefs>
    <ds:schemaRef ds:uri="http://purl.org/dc/terms/"/>
    <ds:schemaRef ds:uri="http://schemas.openxmlformats.org/package/2006/metadata/core-properties"/>
    <ds:schemaRef ds:uri="5463e1ec-1b19-4653-920e-8e0a1cb9f16e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618ec15-e105-4a2d-8d61-1b82b52e01db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960750-3FF8-487F-BD8C-704D54523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E64E86-5F78-40C4-AFD4-986964BB61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18ec15-e105-4a2d-8d61-1b82b52e01db"/>
    <ds:schemaRef ds:uri="5463e1ec-1b19-4653-920e-8e0a1cb9f1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445</Words>
  <Application>Microsoft Office PowerPoint</Application>
  <PresentationFormat>A4 Paper (210x297 mm)</PresentationFormat>
  <Paragraphs>247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Impact</vt:lpstr>
      <vt:lpstr>Segoe UI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Stephenson</dc:creator>
  <cp:lastModifiedBy>MRS D STEPHENSON</cp:lastModifiedBy>
  <cp:revision>1032</cp:revision>
  <dcterms:modified xsi:type="dcterms:W3CDTF">2023-11-09T12:29:12Z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30400</vt:r8>
  </property>
  <property fmtid="{D5CDD505-2E9C-101B-9397-08002B2CF9AE}" pid="3" name="ContentTypeId">
    <vt:lpwstr>0x01010094E1FA591FBEA4458AB8F8C125FA517F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