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E2878"/>
    <a:srgbClr val="FF0066"/>
    <a:srgbClr val="9BD4FF"/>
    <a:srgbClr val="3366FF"/>
    <a:srgbClr val="7030A0"/>
    <a:srgbClr val="0070C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8" autoAdjust="0"/>
    <p:restoredTop sz="86391" autoAdjust="0"/>
  </p:normalViewPr>
  <p:slideViewPr>
    <p:cSldViewPr>
      <p:cViewPr varScale="1">
        <p:scale>
          <a:sx n="113" d="100"/>
          <a:sy n="113" d="100"/>
        </p:scale>
        <p:origin x="-1320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AE8D67DB-3450-459A-A340-5ECEBF9D1B28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1"/>
            <a:ext cx="2945660" cy="496411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B2E85932-42F1-4611-9FD8-49D2B6526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2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63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95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1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67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67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3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9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0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35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7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4DA3-92DD-4392-8228-A884B97444EF}" type="datetimeFigureOut">
              <a:rPr lang="en-GB" smtClean="0"/>
              <a:t>03/12/2014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8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3.jpe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14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fuel 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021" y="6028705"/>
            <a:ext cx="1215489" cy="60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FFLCM_bronze_ award logo 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1" y="6048669"/>
            <a:ext cx="1070005" cy="58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1229176" y="6294783"/>
            <a:ext cx="70513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solidFill>
                  <a:srgbClr val="FF0066"/>
                </a:solidFill>
                <a:latin typeface="Impact" pitchFamily="34" charset="0"/>
              </a:rPr>
              <a:t> *  Freshly Prepared Homemade Dish                      </a:t>
            </a:r>
            <a:r>
              <a:rPr lang="en-GB" sz="1400" dirty="0" smtClean="0">
                <a:solidFill>
                  <a:srgbClr val="006600"/>
                </a:solidFill>
                <a:latin typeface="Impact" pitchFamily="34" charset="0"/>
              </a:rPr>
              <a:t>*  Vegetable and Fruit in season</a:t>
            </a:r>
          </a:p>
          <a:p>
            <a:pPr algn="ctr">
              <a:defRPr/>
            </a:pPr>
            <a:r>
              <a:rPr lang="en-GB" sz="1400" dirty="0" smtClean="0">
                <a:latin typeface="Impact" pitchFamily="34" charset="0"/>
              </a:rPr>
              <a:t>Fresh Fruit &amp; Yoghurt available daily</a:t>
            </a:r>
          </a:p>
        </p:txBody>
      </p:sp>
      <p:pic>
        <p:nvPicPr>
          <p:cNvPr id="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693" y="6304942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6174" y="116632"/>
            <a:ext cx="617233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5000" dirty="0" smtClean="0">
                <a:solidFill>
                  <a:srgbClr val="FF0066"/>
                </a:solidFill>
                <a:latin typeface="Impact" pitchFamily="34" charset="0"/>
              </a:rPr>
              <a:t>WINTER </a:t>
            </a:r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MENU </a:t>
            </a:r>
            <a:r>
              <a:rPr lang="en-GB" sz="5000" dirty="0" smtClean="0">
                <a:solidFill>
                  <a:srgbClr val="FF0066"/>
                </a:solidFill>
                <a:latin typeface="Impact" pitchFamily="34" charset="0"/>
              </a:rPr>
              <a:t>2014</a:t>
            </a:r>
            <a:endParaRPr lang="en-GB" sz="50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584193"/>
              </p:ext>
            </p:extLst>
          </p:nvPr>
        </p:nvGraphicFramePr>
        <p:xfrm>
          <a:off x="272481" y="1688313"/>
          <a:ext cx="9427080" cy="4239712"/>
        </p:xfrm>
        <a:graphic>
          <a:graphicData uri="http://schemas.openxmlformats.org/drawingml/2006/table">
            <a:tbl>
              <a:tblPr/>
              <a:tblGrid>
                <a:gridCol w="1092119"/>
                <a:gridCol w="1775952"/>
                <a:gridCol w="1624976"/>
                <a:gridCol w="1800284"/>
                <a:gridCol w="1696845"/>
                <a:gridCol w="1436904"/>
              </a:tblGrid>
              <a:tr h="48135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702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70492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/>
                      </a:r>
                      <a:b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</a:br>
                      <a:endParaRPr lang="en-GB" sz="1000" kern="140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6915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Bowl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69158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36174" y="1186496"/>
            <a:ext cx="2507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  <a:latin typeface="Impact" pitchFamily="34" charset="0"/>
              </a:rPr>
              <a:t>WEEK ONE</a:t>
            </a:r>
            <a:endParaRPr lang="en-GB" sz="3200" dirty="0">
              <a:solidFill>
                <a:schemeClr val="accent1"/>
              </a:solidFill>
              <a:latin typeface="Impact" pitchFamily="34" charset="0"/>
            </a:endParaRP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8247408" y="189602"/>
            <a:ext cx="1452155" cy="1142228"/>
            <a:chOff x="108939075" y="107036437"/>
            <a:chExt cx="1714564" cy="1532316"/>
          </a:xfrm>
        </p:grpSpPr>
        <p:pic>
          <p:nvPicPr>
            <p:cNvPr id="11" name="Picture 3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39075" y="107036437"/>
              <a:ext cx="228600" cy="149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3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34370" y="107149528"/>
              <a:ext cx="381000" cy="1419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3" name="Picture 3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09628" y="107210001"/>
              <a:ext cx="3333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4" name="Picture 3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18585" y="107061358"/>
              <a:ext cx="276225" cy="1457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5" name="Picture 3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4510" y="107116739"/>
              <a:ext cx="247650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7" name="Picture 3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58364" y="107212881"/>
              <a:ext cx="29527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pic>
        <p:nvPicPr>
          <p:cNvPr id="19" name="Picture 18" descr="C:\Users\Natalie.McGrath\AppData\Local\Microsoft\Windows\Temporary Internet Files\Content.Outlook\Z0GV3KBW\layered-apple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87" y="185459"/>
            <a:ext cx="1347734" cy="124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 Box 50"/>
          <p:cNvSpPr txBox="1">
            <a:spLocks noChangeArrowheads="1"/>
          </p:cNvSpPr>
          <p:nvPr/>
        </p:nvSpPr>
        <p:spPr bwMode="auto">
          <a:xfrm>
            <a:off x="1338105" y="2277979"/>
            <a:ext cx="18185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  <a:cs typeface="Arial" charset="0"/>
              </a:rPr>
              <a:t> Chicken Curry </a:t>
            </a:r>
            <a:r>
              <a:rPr lang="en-GB" sz="1100" b="1" dirty="0" smtClean="0">
                <a:solidFill>
                  <a:srgbClr val="CE2878"/>
                </a:solidFill>
                <a:cs typeface="Arial" charset="0"/>
              </a:rPr>
              <a:t>with Wholemeal </a:t>
            </a:r>
            <a:r>
              <a:rPr lang="en-GB" sz="1100" b="1" dirty="0" smtClean="0">
                <a:solidFill>
                  <a:srgbClr val="CE2878"/>
                </a:solidFill>
                <a:cs typeface="Arial" charset="0"/>
              </a:rPr>
              <a:t>Rice</a:t>
            </a:r>
            <a:endParaRPr lang="en-GB" sz="1100" b="1" dirty="0">
              <a:solidFill>
                <a:srgbClr val="CE2878"/>
              </a:solidFill>
              <a:cs typeface="Arial" charset="0"/>
            </a:endParaRPr>
          </a:p>
        </p:txBody>
      </p:sp>
      <p:sp>
        <p:nvSpPr>
          <p:cNvPr id="21" name="Text Box 51"/>
          <p:cNvSpPr txBox="1">
            <a:spLocks noChangeArrowheads="1"/>
          </p:cNvSpPr>
          <p:nvPr/>
        </p:nvSpPr>
        <p:spPr bwMode="auto">
          <a:xfrm>
            <a:off x="3156685" y="2227500"/>
            <a:ext cx="1608673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 smtClean="0">
              <a:solidFill>
                <a:srgbClr val="CE2878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  <a:latin typeface="Arial" pitchFamily="34" charset="0"/>
                <a:cs typeface="Arial" pitchFamily="34" charset="0"/>
              </a:rPr>
              <a:t>Mince and Potato</a:t>
            </a:r>
            <a:r>
              <a:rPr lang="en-GB" sz="1100" b="1" dirty="0" smtClean="0">
                <a:solidFill>
                  <a:srgbClr val="CE287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100" b="1" dirty="0" smtClean="0">
                <a:solidFill>
                  <a:srgbClr val="CE2878"/>
                </a:solidFill>
                <a:latin typeface="Arial" pitchFamily="34" charset="0"/>
                <a:cs typeface="Arial" pitchFamily="34" charset="0"/>
              </a:rPr>
              <a:t>Pie</a:t>
            </a:r>
          </a:p>
          <a:p>
            <a:pPr algn="ctr">
              <a:spcBef>
                <a:spcPct val="50000"/>
              </a:spcBef>
            </a:pPr>
            <a:endParaRPr lang="en-GB" sz="200" b="1" dirty="0">
              <a:solidFill>
                <a:srgbClr val="CE2878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 </a:t>
            </a:r>
            <a:endParaRPr lang="en-GB" sz="1100" b="1" dirty="0" smtClean="0">
              <a:solidFill>
                <a:srgbClr val="CE2878"/>
              </a:solidFill>
            </a:endParaRPr>
          </a:p>
        </p:txBody>
      </p: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6568019" y="2217972"/>
            <a:ext cx="165576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Beef Lasagne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 with </a:t>
            </a:r>
            <a:r>
              <a:rPr lang="en-GB" sz="1100" b="1" dirty="0">
                <a:solidFill>
                  <a:srgbClr val="CE2878"/>
                </a:solidFill>
              </a:rPr>
              <a:t>G</a:t>
            </a:r>
            <a:r>
              <a:rPr lang="en-GB" sz="1100" b="1" dirty="0" smtClean="0">
                <a:solidFill>
                  <a:srgbClr val="CE2878"/>
                </a:solidFill>
              </a:rPr>
              <a:t>arlic Bread</a:t>
            </a:r>
            <a:endParaRPr lang="en-GB" sz="2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100" b="1" dirty="0">
              <a:solidFill>
                <a:srgbClr val="CE2878"/>
              </a:solidFill>
            </a:endParaRPr>
          </a:p>
        </p:txBody>
      </p:sp>
      <p:sp>
        <p:nvSpPr>
          <p:cNvPr id="23" name="Text Box 53"/>
          <p:cNvSpPr txBox="1">
            <a:spLocks noChangeArrowheads="1"/>
          </p:cNvSpPr>
          <p:nvPr/>
        </p:nvSpPr>
        <p:spPr bwMode="auto">
          <a:xfrm>
            <a:off x="4776031" y="2177296"/>
            <a:ext cx="179876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1100" b="1" dirty="0" smtClean="0">
              <a:solidFill>
                <a:srgbClr val="CE2878"/>
              </a:solidFill>
            </a:endParaRPr>
          </a:p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Roast </a:t>
            </a:r>
            <a:r>
              <a:rPr lang="en-GB" sz="1100" b="1" dirty="0" smtClean="0">
                <a:solidFill>
                  <a:srgbClr val="CE2878"/>
                </a:solidFill>
              </a:rPr>
              <a:t>Pork &amp; Stuffing  with </a:t>
            </a:r>
            <a:endParaRPr lang="en-GB" sz="1100" b="1" dirty="0">
              <a:solidFill>
                <a:srgbClr val="CE2878"/>
              </a:solidFill>
            </a:endParaRP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Roast </a:t>
            </a:r>
            <a:r>
              <a:rPr lang="en-GB" sz="1100" b="1" dirty="0" smtClean="0">
                <a:solidFill>
                  <a:srgbClr val="CE2878"/>
                </a:solidFill>
              </a:rPr>
              <a:t>Potatoes</a:t>
            </a:r>
          </a:p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002060"/>
              </a:solidFill>
            </a:endParaRPr>
          </a:p>
        </p:txBody>
      </p:sp>
      <p:sp>
        <p:nvSpPr>
          <p:cNvPr id="24" name="Text Box 54"/>
          <p:cNvSpPr txBox="1">
            <a:spLocks noChangeArrowheads="1"/>
          </p:cNvSpPr>
          <p:nvPr/>
        </p:nvSpPr>
        <p:spPr bwMode="auto">
          <a:xfrm>
            <a:off x="8223782" y="1942682"/>
            <a:ext cx="158432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 smtClean="0"/>
          </a:p>
          <a:p>
            <a:pPr algn="ctr">
              <a:spcBef>
                <a:spcPct val="50000"/>
              </a:spcBef>
            </a:pPr>
            <a:r>
              <a:rPr lang="en-GB" sz="1100" b="1" dirty="0" smtClean="0"/>
              <a:t>Fish Fingers with Chips</a:t>
            </a:r>
            <a:endParaRPr lang="en-GB" sz="11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endParaRPr lang="en-GB" sz="1100" b="1" dirty="0" smtClean="0"/>
          </a:p>
        </p:txBody>
      </p:sp>
      <p:sp>
        <p:nvSpPr>
          <p:cNvPr id="25" name="Text Box 55"/>
          <p:cNvSpPr txBox="1">
            <a:spLocks noChangeArrowheads="1"/>
          </p:cNvSpPr>
          <p:nvPr/>
        </p:nvSpPr>
        <p:spPr bwMode="auto">
          <a:xfrm>
            <a:off x="1484163" y="3926906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8000"/>
                </a:solidFill>
              </a:rPr>
              <a:t>Sweetcorn 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8000"/>
                </a:solidFill>
              </a:rPr>
              <a:t> Peas </a:t>
            </a:r>
            <a:endParaRPr lang="en-GB" sz="1100" b="1" dirty="0">
              <a:solidFill>
                <a:srgbClr val="008000"/>
              </a:solidFill>
            </a:endParaRPr>
          </a:p>
        </p:txBody>
      </p:sp>
      <p:sp>
        <p:nvSpPr>
          <p:cNvPr id="26" name="Text Box 57"/>
          <p:cNvSpPr txBox="1">
            <a:spLocks noChangeArrowheads="1"/>
          </p:cNvSpPr>
          <p:nvPr/>
        </p:nvSpPr>
        <p:spPr bwMode="auto">
          <a:xfrm>
            <a:off x="4853516" y="3848318"/>
            <a:ext cx="1560304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7635"/>
                </a:solidFill>
              </a:rPr>
              <a:t>Medley of Mixed Vegetables 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7635"/>
                </a:solidFill>
              </a:rPr>
              <a:t> Cauliflower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27" name="Text Box 59"/>
          <p:cNvSpPr txBox="1">
            <a:spLocks noChangeArrowheads="1"/>
          </p:cNvSpPr>
          <p:nvPr/>
        </p:nvSpPr>
        <p:spPr bwMode="auto">
          <a:xfrm>
            <a:off x="8241547" y="3926893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/>
              <a:t>Baked </a:t>
            </a:r>
            <a:r>
              <a:rPr lang="en-GB" sz="1100" b="1" dirty="0" smtClean="0"/>
              <a:t>Beans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/>
              <a:t> </a:t>
            </a:r>
            <a:r>
              <a:rPr lang="en-GB" sz="1100" b="1" dirty="0" smtClean="0">
                <a:solidFill>
                  <a:srgbClr val="008000"/>
                </a:solidFill>
              </a:rPr>
              <a:t>Garden </a:t>
            </a:r>
            <a:r>
              <a:rPr lang="en-GB" sz="1100" b="1" dirty="0">
                <a:solidFill>
                  <a:srgbClr val="008000"/>
                </a:solidFill>
              </a:rPr>
              <a:t>Peas</a:t>
            </a:r>
          </a:p>
        </p:txBody>
      </p:sp>
      <p:sp>
        <p:nvSpPr>
          <p:cNvPr id="28" name="Text Box 55"/>
          <p:cNvSpPr txBox="1">
            <a:spLocks noChangeArrowheads="1"/>
          </p:cNvSpPr>
          <p:nvPr/>
        </p:nvSpPr>
        <p:spPr bwMode="auto">
          <a:xfrm>
            <a:off x="3209272" y="3927085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7635"/>
                </a:solidFill>
              </a:rPr>
              <a:t>Carrots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7635"/>
                </a:solidFill>
              </a:rPr>
              <a:t>Broccoli Florets 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29" name="Text Box 55"/>
          <p:cNvSpPr txBox="1">
            <a:spLocks noChangeArrowheads="1"/>
          </p:cNvSpPr>
          <p:nvPr/>
        </p:nvSpPr>
        <p:spPr bwMode="auto">
          <a:xfrm>
            <a:off x="6659147" y="3932956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Green Beans 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 Sweetcorn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30" name="Text Box 60"/>
          <p:cNvSpPr txBox="1">
            <a:spLocks noChangeArrowheads="1"/>
          </p:cNvSpPr>
          <p:nvPr/>
        </p:nvSpPr>
        <p:spPr bwMode="auto">
          <a:xfrm>
            <a:off x="1433967" y="4750350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7635"/>
                </a:solidFill>
              </a:rPr>
              <a:t>Seasonal Salad 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1" name="Text Box 61"/>
          <p:cNvSpPr txBox="1">
            <a:spLocks noChangeArrowheads="1"/>
          </p:cNvSpPr>
          <p:nvPr/>
        </p:nvSpPr>
        <p:spPr bwMode="auto">
          <a:xfrm>
            <a:off x="3216767" y="4742957"/>
            <a:ext cx="15144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7635"/>
                </a:solidFill>
              </a:rPr>
              <a:t>Seasonal </a:t>
            </a:r>
            <a:r>
              <a:rPr lang="en-GB" sz="1100" b="1" dirty="0" smtClean="0">
                <a:solidFill>
                  <a:srgbClr val="007635"/>
                </a:solidFill>
              </a:rPr>
              <a:t>Salad 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2" name="Text Box 62"/>
          <p:cNvSpPr txBox="1">
            <a:spLocks noChangeArrowheads="1"/>
          </p:cNvSpPr>
          <p:nvPr/>
        </p:nvSpPr>
        <p:spPr bwMode="auto">
          <a:xfrm>
            <a:off x="4853516" y="4769440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7635"/>
                </a:solidFill>
              </a:rPr>
              <a:t>Seasonal </a:t>
            </a:r>
            <a:r>
              <a:rPr lang="en-GB" sz="1100" b="1" dirty="0" smtClean="0">
                <a:solidFill>
                  <a:srgbClr val="007635"/>
                </a:solidFill>
              </a:rPr>
              <a:t>Salad</a:t>
            </a:r>
            <a:r>
              <a:rPr lang="en-GB" sz="1100" b="1" dirty="0" smtClean="0">
                <a:solidFill>
                  <a:srgbClr val="002060"/>
                </a:solidFill>
              </a:rPr>
              <a:t> 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3" name="Text Box 63"/>
          <p:cNvSpPr txBox="1">
            <a:spLocks noChangeArrowheads="1"/>
          </p:cNvSpPr>
          <p:nvPr/>
        </p:nvSpPr>
        <p:spPr bwMode="auto">
          <a:xfrm>
            <a:off x="6601127" y="4787881"/>
            <a:ext cx="158432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7635"/>
                </a:solidFill>
              </a:rPr>
              <a:t>Seasonal </a:t>
            </a:r>
            <a:r>
              <a:rPr lang="en-GB" sz="1100" b="1" dirty="0" smtClean="0">
                <a:solidFill>
                  <a:srgbClr val="007635"/>
                </a:solidFill>
              </a:rPr>
              <a:t>Salad 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4" name="Text Box 64"/>
          <p:cNvSpPr txBox="1">
            <a:spLocks noChangeArrowheads="1"/>
          </p:cNvSpPr>
          <p:nvPr/>
        </p:nvSpPr>
        <p:spPr bwMode="auto">
          <a:xfrm>
            <a:off x="8264820" y="4784568"/>
            <a:ext cx="14124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7635"/>
                </a:solidFill>
              </a:rPr>
              <a:t>Seasonal </a:t>
            </a:r>
            <a:r>
              <a:rPr lang="en-GB" sz="1100" b="1" dirty="0" smtClean="0">
                <a:solidFill>
                  <a:srgbClr val="007635"/>
                </a:solidFill>
              </a:rPr>
              <a:t>Salad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5" name="Text Box 65"/>
          <p:cNvSpPr txBox="1">
            <a:spLocks noChangeArrowheads="1"/>
          </p:cNvSpPr>
          <p:nvPr/>
        </p:nvSpPr>
        <p:spPr bwMode="auto">
          <a:xfrm>
            <a:off x="1389714" y="5303540"/>
            <a:ext cx="1766971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Chocolate &amp; Pear Sponge with </a:t>
            </a:r>
            <a:r>
              <a:rPr lang="en-GB" sz="1100" b="1" dirty="0">
                <a:solidFill>
                  <a:srgbClr val="CE2878"/>
                </a:solidFill>
              </a:rPr>
              <a:t> </a:t>
            </a:r>
            <a:r>
              <a:rPr lang="en-GB" sz="1100" b="1" dirty="0" smtClean="0">
                <a:solidFill>
                  <a:srgbClr val="CE2878"/>
                </a:solidFill>
              </a:rPr>
              <a:t>Chocolate Sauce  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3018292" y="4892098"/>
            <a:ext cx="1819853" cy="1065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endParaRPr lang="en-GB" sz="11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25000"/>
              </a:spcBef>
            </a:pPr>
            <a:endParaRPr lang="en-GB" sz="1100" b="1" dirty="0" smtClean="0">
              <a:solidFill>
                <a:srgbClr val="CE2878"/>
              </a:solidFill>
            </a:endParaRPr>
          </a:p>
          <a:p>
            <a:pPr algn="ctr">
              <a:spcBef>
                <a:spcPct val="25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Homemade Fruity Flapjack</a:t>
            </a: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25000"/>
              </a:spcBef>
            </a:pP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37" name="Text Box 67"/>
          <p:cNvSpPr txBox="1">
            <a:spLocks noChangeArrowheads="1"/>
          </p:cNvSpPr>
          <p:nvPr/>
        </p:nvSpPr>
        <p:spPr bwMode="auto">
          <a:xfrm>
            <a:off x="4610119" y="5234907"/>
            <a:ext cx="2049028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Banana</a:t>
            </a:r>
          </a:p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Cake / Muffin </a:t>
            </a:r>
          </a:p>
          <a:p>
            <a:pPr algn="ctr"/>
            <a:r>
              <a:rPr lang="en-GB" sz="1100" b="1" dirty="0">
                <a:solidFill>
                  <a:srgbClr val="CE2878"/>
                </a:solidFill>
              </a:rPr>
              <a:t>w</a:t>
            </a:r>
            <a:r>
              <a:rPr lang="en-GB" sz="1100" b="1" dirty="0" smtClean="0">
                <a:solidFill>
                  <a:srgbClr val="CE2878"/>
                </a:solidFill>
              </a:rPr>
              <a:t>ith Glass of Milk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38" name="Text Box 68"/>
          <p:cNvSpPr txBox="1">
            <a:spLocks noChangeArrowheads="1"/>
          </p:cNvSpPr>
          <p:nvPr/>
        </p:nvSpPr>
        <p:spPr bwMode="auto">
          <a:xfrm>
            <a:off x="6632470" y="5344463"/>
            <a:ext cx="164941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Warm Winter Salad with Custard 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39" name="Text Box 69"/>
          <p:cNvSpPr txBox="1">
            <a:spLocks noChangeArrowheads="1"/>
          </p:cNvSpPr>
          <p:nvPr/>
        </p:nvSpPr>
        <p:spPr bwMode="auto">
          <a:xfrm>
            <a:off x="8205754" y="5302835"/>
            <a:ext cx="162036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1100" b="1" dirty="0" smtClean="0">
              <a:solidFill>
                <a:srgbClr val="CE2878"/>
              </a:solidFill>
            </a:endParaRPr>
          </a:p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Fruit Desert Whip </a:t>
            </a:r>
            <a:endParaRPr lang="en-GB" sz="1100" b="1" dirty="0">
              <a:solidFill>
                <a:srgbClr val="CE2878"/>
              </a:solidFill>
            </a:endParaRPr>
          </a:p>
        </p:txBody>
      </p:sp>
      <p:pic>
        <p:nvPicPr>
          <p:cNvPr id="40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374" y="2153141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247" y="2264873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53" y="2179467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127" y="2254525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330" y="5323298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079" y="5544607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53" y="530354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043" y="5344463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795" y="529916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98330" y="5928026"/>
            <a:ext cx="830290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solidFill>
                  <a:schemeClr val="accent1"/>
                </a:solidFill>
                <a:latin typeface="Impact" pitchFamily="34" charset="0"/>
              </a:rPr>
              <a:t>Week Commencing: 10/11/14 - 1/12/14 - 22/12/14 - 12/1/15 - 9/2/15 - 2/3/15 - 23/3/15 - 13/4/15   </a:t>
            </a:r>
          </a:p>
          <a:p>
            <a:r>
              <a:rPr lang="en-GB" sz="1200" dirty="0" smtClean="0">
                <a:solidFill>
                  <a:schemeClr val="accent1"/>
                </a:solidFill>
                <a:latin typeface="Impact" pitchFamily="34" charset="0"/>
              </a:rPr>
              <a:t> </a:t>
            </a:r>
            <a:endParaRPr lang="en-GB" sz="1200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29603" y="730287"/>
            <a:ext cx="539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6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60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588" y="3171577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7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392" y="6030373"/>
            <a:ext cx="1176151" cy="68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2" descr="FFLCM_bronze_ award logo 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6021289"/>
            <a:ext cx="1092121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259852" y="6260884"/>
            <a:ext cx="71158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solidFill>
                  <a:srgbClr val="FF0066"/>
                </a:solidFill>
                <a:latin typeface="Impact" pitchFamily="34" charset="0"/>
              </a:rPr>
              <a:t> *  Freshly Prepared Homemade Dish                      </a:t>
            </a:r>
            <a:r>
              <a:rPr lang="en-GB" sz="1400" dirty="0" smtClean="0">
                <a:solidFill>
                  <a:srgbClr val="006600"/>
                </a:solidFill>
                <a:latin typeface="Impact" pitchFamily="34" charset="0"/>
              </a:rPr>
              <a:t>*  Vegetable and Fruit in season</a:t>
            </a:r>
          </a:p>
          <a:p>
            <a:pPr algn="ctr">
              <a:defRPr/>
            </a:pPr>
            <a:r>
              <a:rPr lang="en-GB" sz="1400" dirty="0">
                <a:latin typeface="Impact" pitchFamily="34" charset="0"/>
              </a:rPr>
              <a:t>Fresh Fruit &amp; Yoghurt available </a:t>
            </a:r>
            <a:r>
              <a:rPr lang="en-GB" sz="1400" dirty="0" smtClean="0">
                <a:latin typeface="Impact" pitchFamily="34" charset="0"/>
              </a:rPr>
              <a:t>daily</a:t>
            </a:r>
            <a:endParaRPr lang="en-GB" sz="1400" dirty="0">
              <a:latin typeface="Impact" pitchFamily="34" charset="0"/>
            </a:endParaRPr>
          </a:p>
        </p:txBody>
      </p:sp>
      <p:pic>
        <p:nvPicPr>
          <p:cNvPr id="22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650" y="630932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28985" y="98426"/>
            <a:ext cx="617233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5000" dirty="0" smtClean="0">
                <a:solidFill>
                  <a:srgbClr val="FF0066"/>
                </a:solidFill>
                <a:latin typeface="Impact" pitchFamily="34" charset="0"/>
              </a:rPr>
              <a:t>WINTER MENU 2014</a:t>
            </a:r>
            <a:endParaRPr lang="en-GB" sz="50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47963"/>
              </p:ext>
            </p:extLst>
          </p:nvPr>
        </p:nvGraphicFramePr>
        <p:xfrm>
          <a:off x="268860" y="1772816"/>
          <a:ext cx="9427080" cy="4104456"/>
        </p:xfrm>
        <a:graphic>
          <a:graphicData uri="http://schemas.openxmlformats.org/drawingml/2006/table">
            <a:tbl>
              <a:tblPr/>
              <a:tblGrid>
                <a:gridCol w="1092119"/>
                <a:gridCol w="1791821"/>
                <a:gridCol w="1609107"/>
                <a:gridCol w="1800284"/>
                <a:gridCol w="1696845"/>
                <a:gridCol w="1436904"/>
              </a:tblGrid>
              <a:tr h="43200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549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            </a:t>
                      </a:r>
                      <a:endParaRPr lang="en-GB" sz="1000" kern="1400" dirty="0">
                        <a:solidFill>
                          <a:srgbClr val="FF0066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65715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71100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5000"/>
                        </a:spcBef>
                      </a:pPr>
                      <a:endParaRPr lang="en-GB" sz="1200" kern="1400" dirty="0" smtClean="0">
                        <a:solidFill>
                          <a:srgbClr val="000000"/>
                        </a:solidFill>
                        <a:effectLst/>
                        <a:latin typeface="Impact"/>
                      </a:endParaRPr>
                    </a:p>
                    <a:p>
                      <a:pPr algn="ctr">
                        <a:spcBef>
                          <a:spcPct val="25000"/>
                        </a:spcBef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100" b="1" kern="1200" dirty="0" smtClean="0">
                          <a:solidFill>
                            <a:srgbClr val="CE287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Fruit</a:t>
                      </a:r>
                      <a:r>
                        <a:rPr lang="en-GB" sz="1100" b="1" kern="1200" baseline="0" dirty="0" smtClean="0">
                          <a:solidFill>
                            <a:srgbClr val="CE287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 </a:t>
                      </a:r>
                      <a:r>
                        <a:rPr lang="en-GB" sz="1100" b="1" kern="1200" baseline="0" dirty="0" err="1" smtClean="0">
                          <a:solidFill>
                            <a:srgbClr val="CE287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Oaty</a:t>
                      </a:r>
                      <a:r>
                        <a:rPr lang="en-GB" sz="1100" b="1" kern="1200" baseline="0" dirty="0" smtClean="0">
                          <a:solidFill>
                            <a:srgbClr val="CE2878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Biscuit</a:t>
                      </a:r>
                      <a:endParaRPr lang="en-GB" sz="1100" b="1" dirty="0" smtClean="0">
                        <a:solidFill>
                          <a:srgbClr val="CE287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70213" y="1196752"/>
            <a:ext cx="2507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92D050"/>
                </a:solidFill>
                <a:latin typeface="Impact" pitchFamily="34" charset="0"/>
              </a:rPr>
              <a:t>WEEK TWO</a:t>
            </a:r>
            <a:endParaRPr lang="en-GB" sz="3200" dirty="0">
              <a:solidFill>
                <a:srgbClr val="92D050"/>
              </a:solidFill>
              <a:latin typeface="Impact" pitchFamily="34" charset="0"/>
            </a:endParaRP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8247408" y="189602"/>
            <a:ext cx="1452155" cy="1142228"/>
            <a:chOff x="108939075" y="107036437"/>
            <a:chExt cx="1714564" cy="1532316"/>
          </a:xfrm>
        </p:grpSpPr>
        <p:pic>
          <p:nvPicPr>
            <p:cNvPr id="11" name="Picture 3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39075" y="107036437"/>
              <a:ext cx="228600" cy="149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3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34370" y="107149528"/>
              <a:ext cx="381000" cy="1419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3" name="Picture 3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09628" y="107210001"/>
              <a:ext cx="3333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4" name="Picture 3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18585" y="107061358"/>
              <a:ext cx="276225" cy="1457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5" name="Picture 3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4510" y="107116739"/>
              <a:ext cx="247650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6" name="Picture 3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58364" y="107212881"/>
              <a:ext cx="29527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pic>
        <p:nvPicPr>
          <p:cNvPr id="18" name="Picture 18" descr="C:\Users\Natalie.McGrath\AppData\Local\Microsoft\Windows\Temporary Internet Files\Content.Outlook\Z0GV3KBW\layered-apple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87" y="185459"/>
            <a:ext cx="1347734" cy="124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335199" y="2266920"/>
            <a:ext cx="186620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GB" sz="1050" b="1" dirty="0">
              <a:solidFill>
                <a:srgbClr val="CE2878"/>
              </a:solidFill>
            </a:endParaRPr>
          </a:p>
          <a:p>
            <a:pPr algn="ctr"/>
            <a:r>
              <a:rPr lang="en-GB" sz="1050" b="1" dirty="0" smtClean="0">
                <a:solidFill>
                  <a:srgbClr val="CE2878"/>
                </a:solidFill>
              </a:rPr>
              <a:t>Spaghetti Bolognaise</a:t>
            </a:r>
          </a:p>
          <a:p>
            <a:pPr algn="ctr"/>
            <a:r>
              <a:rPr lang="en-GB" sz="1050" b="1" dirty="0">
                <a:solidFill>
                  <a:srgbClr val="CE2878"/>
                </a:solidFill>
              </a:rPr>
              <a:t>w</a:t>
            </a:r>
            <a:r>
              <a:rPr lang="en-GB" sz="1050" b="1" dirty="0" smtClean="0">
                <a:solidFill>
                  <a:srgbClr val="CE2878"/>
                </a:solidFill>
              </a:rPr>
              <a:t>ith Garlic Bread</a:t>
            </a:r>
          </a:p>
          <a:p>
            <a:pPr algn="ctr"/>
            <a:endParaRPr lang="en-GB" sz="1050" b="1" dirty="0">
              <a:solidFill>
                <a:srgbClr val="CE2878"/>
              </a:solidFill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152945" y="2191316"/>
            <a:ext cx="1655762" cy="98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/>
              <a:t> </a:t>
            </a:r>
            <a:r>
              <a:rPr lang="en-GB" sz="1050" b="1" dirty="0" smtClean="0">
                <a:solidFill>
                  <a:srgbClr val="CE2878"/>
                </a:solidFill>
              </a:rPr>
              <a:t>Sausage &amp; Yorkshire Pudding </a:t>
            </a:r>
            <a:r>
              <a:rPr lang="en-GB" sz="1050" b="1" dirty="0">
                <a:solidFill>
                  <a:srgbClr val="CE2878"/>
                </a:solidFill>
              </a:rPr>
              <a:t>w</a:t>
            </a:r>
            <a:r>
              <a:rPr lang="en-GB" sz="1050" b="1" dirty="0" smtClean="0">
                <a:solidFill>
                  <a:srgbClr val="CE2878"/>
                </a:solidFill>
              </a:rPr>
              <a:t>ith Homemade Gravy </a:t>
            </a:r>
          </a:p>
          <a:p>
            <a:pPr algn="ctr">
              <a:spcBef>
                <a:spcPct val="50000"/>
              </a:spcBef>
            </a:pPr>
            <a:r>
              <a:rPr lang="en-GB" sz="1050" b="1" dirty="0" smtClean="0">
                <a:solidFill>
                  <a:srgbClr val="CE2878"/>
                </a:solidFill>
              </a:rPr>
              <a:t>All </a:t>
            </a:r>
            <a:r>
              <a:rPr lang="en-GB" sz="1050" b="1" dirty="0" smtClean="0">
                <a:solidFill>
                  <a:srgbClr val="CE2878"/>
                </a:solidFill>
              </a:rPr>
              <a:t>served with Creamed Potatoes</a:t>
            </a:r>
            <a:endParaRPr lang="en-GB" sz="1050" b="1" dirty="0">
              <a:solidFill>
                <a:srgbClr val="CE2878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791117" y="2321201"/>
            <a:ext cx="1777096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050" b="1" dirty="0" smtClean="0">
                <a:solidFill>
                  <a:srgbClr val="CE2878"/>
                </a:solidFill>
                <a:cs typeface="Arial" charset="0"/>
              </a:rPr>
              <a:t>Roast Chicken Breast Sage &amp; Onion Stuffing with Roast </a:t>
            </a:r>
            <a:r>
              <a:rPr lang="en-GB" sz="1050" b="1" dirty="0" smtClean="0">
                <a:solidFill>
                  <a:srgbClr val="CE2878"/>
                </a:solidFill>
                <a:cs typeface="Arial" charset="0"/>
              </a:rPr>
              <a:t>Potatoes</a:t>
            </a:r>
            <a:endParaRPr lang="en-GB" sz="1050" b="1" dirty="0" smtClean="0">
              <a:solidFill>
                <a:srgbClr val="CE2878"/>
              </a:solidFill>
              <a:cs typeface="Arial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6624185" y="2177153"/>
            <a:ext cx="1575327" cy="52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2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050" b="1" dirty="0" smtClean="0">
                <a:solidFill>
                  <a:srgbClr val="CE2878"/>
                </a:solidFill>
              </a:rPr>
              <a:t>Chicken</a:t>
            </a:r>
            <a:r>
              <a:rPr lang="en-GB" sz="1050" b="1" dirty="0" smtClean="0">
                <a:solidFill>
                  <a:srgbClr val="CE2878"/>
                </a:solidFill>
              </a:rPr>
              <a:t> </a:t>
            </a:r>
            <a:r>
              <a:rPr lang="en-GB" sz="1050" b="1" dirty="0" smtClean="0">
                <a:solidFill>
                  <a:srgbClr val="CE2878"/>
                </a:solidFill>
              </a:rPr>
              <a:t>Curry with Wholemeal </a:t>
            </a:r>
            <a:r>
              <a:rPr lang="en-GB" sz="1050" b="1" dirty="0" smtClean="0">
                <a:solidFill>
                  <a:srgbClr val="CE2878"/>
                </a:solidFill>
              </a:rPr>
              <a:t>Rice</a:t>
            </a:r>
            <a:endParaRPr lang="en-GB" sz="1050" b="1" dirty="0">
              <a:solidFill>
                <a:srgbClr val="CE2878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8248564" y="2251951"/>
            <a:ext cx="1525628" cy="8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050" b="1" dirty="0" smtClean="0">
                <a:solidFill>
                  <a:srgbClr val="CE2878"/>
                </a:solidFill>
              </a:rPr>
              <a:t>Homemade </a:t>
            </a:r>
            <a:r>
              <a:rPr lang="en-GB" sz="1050" b="1" dirty="0" smtClean="0">
                <a:solidFill>
                  <a:srgbClr val="CE2878"/>
                </a:solidFill>
              </a:rPr>
              <a:t>Vegetable  Pizza with </a:t>
            </a:r>
            <a:r>
              <a:rPr lang="en-GB" sz="1050" b="1" dirty="0"/>
              <a:t>C</a:t>
            </a:r>
            <a:r>
              <a:rPr lang="en-GB" sz="1050" b="1" dirty="0" smtClean="0"/>
              <a:t>hips  </a:t>
            </a:r>
          </a:p>
          <a:p>
            <a:pPr algn="ctr">
              <a:spcBef>
                <a:spcPct val="50000"/>
              </a:spcBef>
            </a:pP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507193" y="3962469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</a:rPr>
              <a:t>Carrots 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</a:rPr>
              <a:t>Sweetcorn</a:t>
            </a:r>
            <a:endParaRPr lang="en-GB" sz="11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922102" y="3933722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7635"/>
                </a:solidFill>
              </a:rPr>
              <a:t>Carrots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7635"/>
                </a:solidFill>
              </a:rPr>
              <a:t>Green Beans 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8271587" y="3933722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</a:rPr>
              <a:t>Baked Beans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</a:rPr>
              <a:t> Garden </a:t>
            </a:r>
            <a:r>
              <a:rPr lang="en-GB" sz="1100" b="1" dirty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</a:rPr>
              <a:t>eas</a:t>
            </a:r>
            <a:endParaRPr lang="en-GB" sz="11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1456844" y="4699160"/>
            <a:ext cx="158432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Seasonal Salad </a:t>
            </a:r>
            <a:endParaRPr lang="en-GB" sz="1100" b="1" dirty="0">
              <a:solidFill>
                <a:srgbClr val="006600"/>
              </a:solidFill>
            </a:endParaRP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3152945" y="4699160"/>
            <a:ext cx="158432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</a:t>
            </a:r>
            <a:r>
              <a:rPr lang="en-GB" sz="1100" b="1" dirty="0" smtClean="0">
                <a:solidFill>
                  <a:srgbClr val="006600"/>
                </a:solidFill>
              </a:rPr>
              <a:t>Salad </a:t>
            </a:r>
            <a:endParaRPr lang="en-GB" sz="1100" b="1" dirty="0">
              <a:solidFill>
                <a:srgbClr val="006600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4890725" y="4663709"/>
            <a:ext cx="158432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</a:t>
            </a:r>
            <a:r>
              <a:rPr lang="en-GB" sz="1100" b="1" dirty="0" smtClean="0">
                <a:solidFill>
                  <a:srgbClr val="006600"/>
                </a:solidFill>
              </a:rPr>
              <a:t>Salad </a:t>
            </a:r>
            <a:endParaRPr lang="en-GB" sz="1100" b="1" dirty="0">
              <a:solidFill>
                <a:srgbClr val="006600"/>
              </a:solidFill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6563863" y="4667612"/>
            <a:ext cx="17494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>
                <a:solidFill>
                  <a:srgbClr val="006600"/>
                </a:solidFill>
              </a:rPr>
              <a:t>Seasonal </a:t>
            </a:r>
            <a:r>
              <a:rPr lang="en-GB" sz="1100" b="1" dirty="0" smtClean="0">
                <a:solidFill>
                  <a:srgbClr val="006600"/>
                </a:solidFill>
              </a:rPr>
              <a:t>Salad </a:t>
            </a:r>
            <a:endParaRPr lang="en-GB" sz="1100" b="1" dirty="0">
              <a:solidFill>
                <a:srgbClr val="006600"/>
              </a:solidFill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8231957" y="4533068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1367020" y="5295522"/>
            <a:ext cx="1758950" cy="473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Pear Sponge</a:t>
            </a:r>
          </a:p>
          <a:p>
            <a:pPr algn="ctr">
              <a:spcBef>
                <a:spcPct val="25000"/>
              </a:spcBef>
            </a:pPr>
            <a:r>
              <a:rPr lang="en-GB" sz="1100" b="1" dirty="0">
                <a:solidFill>
                  <a:srgbClr val="CE2878"/>
                </a:solidFill>
              </a:rPr>
              <a:t>w</a:t>
            </a:r>
            <a:r>
              <a:rPr lang="en-GB" sz="1100" b="1" dirty="0" smtClean="0">
                <a:solidFill>
                  <a:srgbClr val="CE2878"/>
                </a:solidFill>
              </a:rPr>
              <a:t>ith Custard 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217135" y="5331232"/>
            <a:ext cx="154673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  Rice Pudding with Mandarin </a:t>
            </a:r>
            <a:r>
              <a:rPr lang="en-GB" sz="1100" b="1" dirty="0">
                <a:solidFill>
                  <a:srgbClr val="CE2878"/>
                </a:solidFill>
              </a:rPr>
              <a:t>O</a:t>
            </a:r>
            <a:r>
              <a:rPr lang="en-GB" sz="1100" b="1" dirty="0" smtClean="0">
                <a:solidFill>
                  <a:srgbClr val="CE2878"/>
                </a:solidFill>
              </a:rPr>
              <a:t>ranges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6622260" y="5251476"/>
            <a:ext cx="161766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Chocolate Surprise  </a:t>
            </a:r>
            <a:r>
              <a:rPr lang="en-GB" sz="1100" b="1" dirty="0">
                <a:solidFill>
                  <a:srgbClr val="CE2878"/>
                </a:solidFill>
              </a:rPr>
              <a:t>C</a:t>
            </a:r>
            <a:r>
              <a:rPr lang="en-GB" sz="1100" b="1" dirty="0" smtClean="0">
                <a:solidFill>
                  <a:srgbClr val="CE2878"/>
                </a:solidFill>
              </a:rPr>
              <a:t>ake </a:t>
            </a:r>
            <a:r>
              <a:rPr lang="en-GB" sz="1100" b="1" dirty="0">
                <a:solidFill>
                  <a:srgbClr val="CE2878"/>
                </a:solidFill>
              </a:rPr>
              <a:t>w</a:t>
            </a:r>
            <a:r>
              <a:rPr lang="en-GB" sz="1100" b="1" dirty="0" smtClean="0">
                <a:solidFill>
                  <a:srgbClr val="CE2878"/>
                </a:solidFill>
              </a:rPr>
              <a:t>ith Topping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8076916" y="5228418"/>
            <a:ext cx="1830792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Apple &amp; Carrot </a:t>
            </a:r>
          </a:p>
          <a:p>
            <a:pPr algn="ctr">
              <a:spcBef>
                <a:spcPct val="25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Muffin </a:t>
            </a:r>
          </a:p>
          <a:p>
            <a:pPr algn="ctr">
              <a:spcBef>
                <a:spcPct val="25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with Glass of Milk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4855007" y="5186844"/>
            <a:ext cx="165576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3228936" y="3933722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7635"/>
                </a:solidFill>
              </a:rPr>
              <a:t>Cauliflower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7635"/>
                </a:solidFill>
              </a:rPr>
              <a:t> Broccoli </a:t>
            </a: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6717850" y="3933722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</a:rPr>
              <a:t>Sweetcorn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</a:rPr>
              <a:t>Peas</a:t>
            </a:r>
            <a:endParaRPr lang="en-GB" sz="11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6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020" y="232577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552" y="2450925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518" y="2204114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563" y="231367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960" y="5191342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213" y="5228418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73960" y="5860681"/>
            <a:ext cx="68335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400" dirty="0" smtClean="0">
                <a:solidFill>
                  <a:srgbClr val="92D050"/>
                </a:solidFill>
                <a:latin typeface="Impact" pitchFamily="34" charset="0"/>
              </a:rPr>
              <a:t>Week Commencing: 17/11/14 -  8/12/14  - 29/12/14 - 19/1/15 - 16/2/15 - 9/3/15 - 30/3/15 - 20/4/15 </a:t>
            </a:r>
            <a:endParaRPr lang="en-GB" sz="1400" dirty="0">
              <a:solidFill>
                <a:srgbClr val="92D050"/>
              </a:solidFill>
              <a:latin typeface="Impact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9603" y="730287"/>
            <a:ext cx="539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600" dirty="0">
              <a:solidFill>
                <a:schemeClr val="accent6"/>
              </a:solidFill>
              <a:latin typeface="Impact" pitchFamily="34" charset="0"/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auto">
          <a:xfrm>
            <a:off x="8053584" y="4663709"/>
            <a:ext cx="17494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  Seasonal Salad </a:t>
            </a:r>
            <a:endParaRPr lang="en-GB" sz="1100" b="1" dirty="0">
              <a:solidFill>
                <a:srgbClr val="006600"/>
              </a:solidFill>
            </a:endParaRPr>
          </a:p>
        </p:txBody>
      </p:sp>
      <p:pic>
        <p:nvPicPr>
          <p:cNvPr id="64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381" y="5288388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588" y="522167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214" y="2670037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24" descr="MC900438247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767" y="5300898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084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939" y="6021288"/>
            <a:ext cx="1197581" cy="70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2" descr="FFLCM_bronze_ award logo 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93" y="6021288"/>
            <a:ext cx="1092121" cy="57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336262" y="6310119"/>
            <a:ext cx="71767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solidFill>
                  <a:srgbClr val="FF0066"/>
                </a:solidFill>
                <a:latin typeface="Impact" pitchFamily="34" charset="0"/>
              </a:rPr>
              <a:t>  *  Freshly Prepared Homemade Dish                      </a:t>
            </a:r>
            <a:r>
              <a:rPr lang="en-GB" sz="1400" dirty="0" smtClean="0">
                <a:solidFill>
                  <a:srgbClr val="006600"/>
                </a:solidFill>
                <a:latin typeface="Impact" pitchFamily="34" charset="0"/>
              </a:rPr>
              <a:t>*  Vegetable and Fruit in season</a:t>
            </a:r>
          </a:p>
          <a:p>
            <a:pPr algn="ctr">
              <a:defRPr/>
            </a:pPr>
            <a:r>
              <a:rPr lang="en-GB" sz="1400" dirty="0">
                <a:latin typeface="Impact" pitchFamily="34" charset="0"/>
              </a:rPr>
              <a:t>Fresh Fruit &amp; Yoghurt available </a:t>
            </a:r>
            <a:r>
              <a:rPr lang="en-GB" sz="1400" dirty="0" smtClean="0">
                <a:latin typeface="Impact" pitchFamily="34" charset="0"/>
              </a:rPr>
              <a:t>daily</a:t>
            </a:r>
            <a:endParaRPr lang="en-GB" sz="1400" dirty="0">
              <a:latin typeface="Impact" pitchFamily="34" charset="0"/>
            </a:endParaRPr>
          </a:p>
        </p:txBody>
      </p:sp>
      <p:pic>
        <p:nvPicPr>
          <p:cNvPr id="22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435" y="6322547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28985" y="98426"/>
            <a:ext cx="617233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5000" dirty="0" smtClean="0">
                <a:solidFill>
                  <a:srgbClr val="FF0066"/>
                </a:solidFill>
                <a:latin typeface="Impact" pitchFamily="34" charset="0"/>
              </a:rPr>
              <a:t>WINTER</a:t>
            </a:r>
            <a:r>
              <a:rPr lang="en-GB" sz="5000" dirty="0" smtClean="0">
                <a:solidFill>
                  <a:srgbClr val="00B0F0"/>
                </a:solidFill>
                <a:latin typeface="Impact" pitchFamily="34" charset="0"/>
              </a:rPr>
              <a:t> </a:t>
            </a:r>
            <a:r>
              <a:rPr lang="en-GB" sz="5000" dirty="0">
                <a:solidFill>
                  <a:srgbClr val="FF0066"/>
                </a:solidFill>
                <a:latin typeface="Impact" pitchFamily="34" charset="0"/>
              </a:rPr>
              <a:t>MENU </a:t>
            </a:r>
            <a:r>
              <a:rPr lang="en-GB" sz="5000" dirty="0" smtClean="0">
                <a:solidFill>
                  <a:srgbClr val="FF0066"/>
                </a:solidFill>
                <a:latin typeface="Impact" pitchFamily="34" charset="0"/>
              </a:rPr>
              <a:t>2014</a:t>
            </a:r>
            <a:endParaRPr lang="en-GB" sz="50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84705"/>
              </p:ext>
            </p:extLst>
          </p:nvPr>
        </p:nvGraphicFramePr>
        <p:xfrm>
          <a:off x="272480" y="1772816"/>
          <a:ext cx="9427080" cy="4032448"/>
        </p:xfrm>
        <a:graphic>
          <a:graphicData uri="http://schemas.openxmlformats.org/drawingml/2006/table">
            <a:tbl>
              <a:tblPr/>
              <a:tblGrid>
                <a:gridCol w="1092119"/>
                <a:gridCol w="1775952"/>
                <a:gridCol w="1624976"/>
                <a:gridCol w="1800284"/>
                <a:gridCol w="1696845"/>
                <a:gridCol w="1436904"/>
              </a:tblGrid>
              <a:tr h="42121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65498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10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57623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57623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7917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63669" y="1196752"/>
            <a:ext cx="3110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7030A0"/>
                </a:solidFill>
                <a:latin typeface="Impact" pitchFamily="34" charset="0"/>
              </a:rPr>
              <a:t>WEEK THREE</a:t>
            </a:r>
            <a:endParaRPr lang="en-GB" sz="3200" dirty="0">
              <a:solidFill>
                <a:srgbClr val="7030A0"/>
              </a:solidFill>
              <a:latin typeface="Impact" pitchFamily="34" charset="0"/>
            </a:endParaRP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8247408" y="189602"/>
            <a:ext cx="1452155" cy="1142228"/>
            <a:chOff x="108939075" y="107036437"/>
            <a:chExt cx="1714564" cy="1532316"/>
          </a:xfrm>
        </p:grpSpPr>
        <p:pic>
          <p:nvPicPr>
            <p:cNvPr id="11" name="Picture 3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939075" y="107036437"/>
              <a:ext cx="228600" cy="149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2" name="Picture 3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34370" y="107149528"/>
              <a:ext cx="381000" cy="1419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3" name="Picture 3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09628" y="107210001"/>
              <a:ext cx="3333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4" name="Picture 3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18585" y="107061358"/>
              <a:ext cx="276225" cy="1457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5" name="Picture 3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94510" y="107116739"/>
              <a:ext cx="247650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6" name="Picture 36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58364" y="107212881"/>
              <a:ext cx="295275" cy="1304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  <p:pic>
        <p:nvPicPr>
          <p:cNvPr id="18" name="Picture 18" descr="C:\Users\Natalie.McGrath\AppData\Local\Microsoft\Windows\Temporary Internet Files\Content.Outlook\Z0GV3KBW\layered-apple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87" y="185459"/>
            <a:ext cx="1347734" cy="124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421971" y="2199731"/>
            <a:ext cx="165547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Chicken Curry</a:t>
            </a:r>
          </a:p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with Basmati Rice</a:t>
            </a:r>
          </a:p>
          <a:p>
            <a:pPr algn="ctr"/>
            <a:endParaRPr lang="en-GB" sz="1100" b="1" dirty="0" smtClean="0">
              <a:solidFill>
                <a:srgbClr val="CE2878"/>
              </a:solidFill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096646" y="2199731"/>
            <a:ext cx="1734739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Savoury Minced Beef &amp; Dumpling  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 </a:t>
            </a:r>
            <a:r>
              <a:rPr lang="en-GB" sz="1100" b="1" dirty="0" smtClean="0">
                <a:solidFill>
                  <a:srgbClr val="CE2878"/>
                </a:solidFill>
              </a:rPr>
              <a:t>with Creamed Potatoes</a:t>
            </a: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4777721" y="2173813"/>
            <a:ext cx="1735101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Roast  Beef &amp; Yorkshire Pudding </a:t>
            </a:r>
          </a:p>
          <a:p>
            <a:r>
              <a:rPr lang="en-GB" sz="1100" b="1" dirty="0" smtClean="0">
                <a:solidFill>
                  <a:srgbClr val="CE2878"/>
                </a:solidFill>
              </a:rPr>
              <a:t>                 </a:t>
            </a:r>
          </a:p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 served  with             Roast Potatoes</a:t>
            </a:r>
          </a:p>
          <a:p>
            <a:r>
              <a:rPr lang="en-GB" sz="1100" b="1" dirty="0" smtClean="0">
                <a:solidFill>
                  <a:srgbClr val="CE2878"/>
                </a:solidFill>
              </a:rPr>
              <a:t>   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6608070" y="2221633"/>
            <a:ext cx="1639338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Pork &amp; Vegetable  Pie with </a:t>
            </a:r>
            <a:r>
              <a:rPr lang="en-GB" sz="1100" b="1" dirty="0" smtClean="0"/>
              <a:t> </a:t>
            </a:r>
            <a:r>
              <a:rPr lang="en-GB" sz="1100" b="1" dirty="0" smtClean="0">
                <a:solidFill>
                  <a:srgbClr val="CE2878"/>
                </a:solidFill>
              </a:rPr>
              <a:t>Parsley Potatoes</a:t>
            </a:r>
            <a:endParaRPr lang="en-GB" sz="1100" b="1" dirty="0">
              <a:solidFill>
                <a:srgbClr val="CE2878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 </a:t>
            </a:r>
            <a:endParaRPr lang="en-GB" sz="1100" b="1" dirty="0" smtClean="0">
              <a:solidFill>
                <a:srgbClr val="CE2878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8268773" y="2242051"/>
            <a:ext cx="1514475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/>
              <a:t>Wholemeal </a:t>
            </a:r>
            <a:r>
              <a:rPr lang="en-GB" sz="1100" b="1" dirty="0" smtClean="0"/>
              <a:t>Salmon </a:t>
            </a:r>
            <a:r>
              <a:rPr lang="en-GB" sz="1100" b="1" dirty="0"/>
              <a:t>F</a:t>
            </a:r>
            <a:r>
              <a:rPr lang="en-GB" sz="1100" b="1" dirty="0" smtClean="0"/>
              <a:t>illet with Chips </a:t>
            </a:r>
          </a:p>
          <a:p>
            <a:pPr algn="ctr">
              <a:spcBef>
                <a:spcPct val="50000"/>
              </a:spcBef>
            </a:pPr>
            <a:endParaRPr lang="en-GB" sz="1100" b="1" dirty="0" smtClean="0">
              <a:solidFill>
                <a:srgbClr val="CE2878"/>
              </a:solidFill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506633" y="3902489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8000"/>
                </a:solidFill>
              </a:rPr>
              <a:t>Garden Peas 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8000"/>
                </a:solidFill>
              </a:rPr>
              <a:t>Sweetcorn</a:t>
            </a:r>
            <a:endParaRPr lang="en-GB" sz="1100" b="1" dirty="0">
              <a:solidFill>
                <a:srgbClr val="008000"/>
              </a:solidFill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197461" y="3914439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Cabbage 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 Carrots</a:t>
            </a:r>
            <a:endParaRPr lang="en-GB" sz="1100" b="1" dirty="0">
              <a:solidFill>
                <a:srgbClr val="006600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4930579" y="3902489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Mixed Vegetables</a:t>
            </a:r>
            <a:endParaRPr lang="en-GB" sz="1100" b="1" dirty="0">
              <a:solidFill>
                <a:srgbClr val="0066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 Broccoli Florets </a:t>
            </a:r>
            <a:endParaRPr lang="en-GB" sz="1100" b="1" dirty="0">
              <a:solidFill>
                <a:srgbClr val="006600"/>
              </a:solidFill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8258113" y="3914439"/>
            <a:ext cx="1441450" cy="51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8000"/>
                </a:solidFill>
              </a:rPr>
              <a:t>Garden Peas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8000"/>
                </a:solidFill>
              </a:rPr>
              <a:t> </a:t>
            </a:r>
            <a:r>
              <a:rPr lang="en-GB" sz="1100" b="1" dirty="0" smtClean="0"/>
              <a:t>Baked Beans</a:t>
            </a:r>
            <a:endParaRPr lang="en-GB" sz="1100" b="1" dirty="0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6607105" y="3554126"/>
            <a:ext cx="1719904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 smtClean="0"/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8000"/>
                </a:solidFill>
              </a:rPr>
              <a:t>Roasted </a:t>
            </a:r>
            <a:r>
              <a:rPr lang="en-GB" sz="1100" b="1" dirty="0">
                <a:solidFill>
                  <a:srgbClr val="008000"/>
                </a:solidFill>
              </a:rPr>
              <a:t>R</a:t>
            </a:r>
            <a:r>
              <a:rPr lang="en-GB" sz="1100" b="1" dirty="0" smtClean="0">
                <a:solidFill>
                  <a:srgbClr val="008000"/>
                </a:solidFill>
              </a:rPr>
              <a:t>oot Vegetables</a:t>
            </a:r>
          </a:p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8000"/>
                </a:solidFill>
              </a:rPr>
              <a:t>Cauliflower </a:t>
            </a:r>
            <a:endParaRPr lang="en-GB" sz="1100" b="1" dirty="0">
              <a:solidFill>
                <a:srgbClr val="008000"/>
              </a:solidFill>
            </a:endParaRP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1430344" y="4526637"/>
            <a:ext cx="16922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Seasonal Salad</a:t>
            </a:r>
            <a:endParaRPr lang="en-GB" sz="1100" b="1" dirty="0">
              <a:solidFill>
                <a:srgbClr val="006600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3166408" y="4523994"/>
            <a:ext cx="161131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8000"/>
                </a:solidFill>
              </a:rPr>
              <a:t>Seasonal Salad</a:t>
            </a:r>
            <a:endParaRPr lang="en-GB" sz="1100" b="1" dirty="0">
              <a:solidFill>
                <a:srgbClr val="008000"/>
              </a:solidFill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4895654" y="4542102"/>
            <a:ext cx="15113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Seasonal Salad</a:t>
            </a:r>
            <a:endParaRPr lang="en-GB" sz="1100" b="1" dirty="0">
              <a:solidFill>
                <a:srgbClr val="006600"/>
              </a:solidFill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6640827" y="4542430"/>
            <a:ext cx="157382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Seasonal Salad</a:t>
            </a:r>
            <a:endParaRPr lang="en-GB" sz="1100" b="1" dirty="0">
              <a:solidFill>
                <a:srgbClr val="006600"/>
              </a:solidFill>
            </a:endParaRP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8268773" y="4526637"/>
            <a:ext cx="15113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006600"/>
                </a:solidFill>
              </a:rPr>
              <a:t>Seasonal Salad</a:t>
            </a:r>
            <a:endParaRPr lang="en-GB" sz="1100" b="1" dirty="0"/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1360214" y="5170630"/>
            <a:ext cx="173831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Fruit Crumble with </a:t>
            </a:r>
            <a:r>
              <a:rPr lang="en-GB" sz="1100" b="1" dirty="0">
                <a:solidFill>
                  <a:srgbClr val="CE2878"/>
                </a:solidFill>
              </a:rPr>
              <a:t>C</a:t>
            </a:r>
            <a:r>
              <a:rPr lang="en-GB" sz="1100" b="1" dirty="0" smtClean="0">
                <a:solidFill>
                  <a:srgbClr val="CE2878"/>
                </a:solidFill>
              </a:rPr>
              <a:t>ustard</a:t>
            </a:r>
            <a:endParaRPr lang="en-GB" sz="1100" b="1" dirty="0">
              <a:solidFill>
                <a:srgbClr val="CE2878"/>
              </a:solidFill>
            </a:endParaRPr>
          </a:p>
        </p:txBody>
      </p:sp>
      <p:sp>
        <p:nvSpPr>
          <p:cNvPr id="41" name="Text Box 20"/>
          <p:cNvSpPr txBox="1">
            <a:spLocks noChangeArrowheads="1"/>
          </p:cNvSpPr>
          <p:nvPr/>
        </p:nvSpPr>
        <p:spPr bwMode="auto">
          <a:xfrm>
            <a:off x="3090100" y="5137044"/>
            <a:ext cx="172924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err="1" smtClean="0">
                <a:solidFill>
                  <a:srgbClr val="CE2878"/>
                </a:solidFill>
              </a:rPr>
              <a:t>Oaty</a:t>
            </a:r>
            <a:r>
              <a:rPr lang="en-GB" sz="1100" b="1" dirty="0" smtClean="0">
                <a:solidFill>
                  <a:srgbClr val="CE2878"/>
                </a:solidFill>
              </a:rPr>
              <a:t> Biscuit with Slice of Apple</a:t>
            </a:r>
            <a:endParaRPr lang="en-GB" sz="1100" b="1" dirty="0"/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4809435" y="5181005"/>
            <a:ext cx="170338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Fruity Cheese Cake</a:t>
            </a:r>
            <a:endParaRPr lang="en-GB" sz="1100" b="1" dirty="0" smtClean="0"/>
          </a:p>
        </p:txBody>
      </p: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6585295" y="5170631"/>
            <a:ext cx="166211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r>
              <a:rPr lang="en-GB" sz="1100" b="1" dirty="0" smtClean="0">
                <a:solidFill>
                  <a:srgbClr val="CE2878"/>
                </a:solidFill>
              </a:rPr>
              <a:t>Orange Sponge with Custard</a:t>
            </a:r>
            <a:endParaRPr lang="en-GB" sz="1100" b="1" dirty="0"/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8288958" y="5175202"/>
            <a:ext cx="147093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100" b="1" dirty="0" smtClean="0">
                <a:solidFill>
                  <a:srgbClr val="CE2878"/>
                </a:solidFill>
              </a:rPr>
              <a:t>Chocolate Crunch Slice with Glass of Milk</a:t>
            </a:r>
            <a:endParaRPr lang="en-GB" sz="1100" b="1" dirty="0"/>
          </a:p>
        </p:txBody>
      </p:sp>
      <p:pic>
        <p:nvPicPr>
          <p:cNvPr id="45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74" y="2261287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209" y="239069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971" y="221353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791" y="2536296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914" y="5061075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853" y="5426370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990" y="5017684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026" y="5017684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45891" y="5879872"/>
            <a:ext cx="68735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400" dirty="0" smtClean="0">
                <a:solidFill>
                  <a:srgbClr val="7030A0"/>
                </a:solidFill>
                <a:latin typeface="Impact" pitchFamily="34" charset="0"/>
              </a:rPr>
              <a:t>Week Commencing: 24/11/14 - 15/12/14 - 5/1/15 - 26/1/15 - 2/2/15 - 23/2/15 - 16/3/15 -</a:t>
            </a:r>
          </a:p>
          <a:p>
            <a:pPr>
              <a:defRPr/>
            </a:pPr>
            <a:r>
              <a:rPr lang="en-GB" sz="1400" dirty="0" smtClean="0">
                <a:solidFill>
                  <a:srgbClr val="7030A0"/>
                </a:solidFill>
                <a:latin typeface="Impact" pitchFamily="34" charset="0"/>
              </a:rPr>
              <a:t>7/4/15    </a:t>
            </a:r>
            <a:endParaRPr lang="en-GB" sz="1400" dirty="0">
              <a:solidFill>
                <a:srgbClr val="7030A0"/>
              </a:solidFill>
              <a:latin typeface="Impact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9603" y="730287"/>
            <a:ext cx="5399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6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66" name="Picture 24" descr="MC900438247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14" y="5027488"/>
            <a:ext cx="230452" cy="2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43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446</Words>
  <Application>Microsoft Office PowerPoint</Application>
  <PresentationFormat>A4 Paper (210x297 mm)</PresentationFormat>
  <Paragraphs>199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Northumberland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McGrath, Natalie</dc:creator>
  <cp:lastModifiedBy>Stephenson, Donna</cp:lastModifiedBy>
  <cp:revision>96</cp:revision>
  <cp:lastPrinted>2014-10-17T08:17:54Z</cp:lastPrinted>
  <dcterms:created xsi:type="dcterms:W3CDTF">2013-06-05T12:47:07Z</dcterms:created>
  <dcterms:modified xsi:type="dcterms:W3CDTF">2014-12-03T13:55:00Z</dcterms:modified>
</cp:coreProperties>
</file>