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906000" cy="6858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E2878"/>
    <a:srgbClr val="FF0066"/>
    <a:srgbClr val="9BD4FF"/>
    <a:srgbClr val="3366FF"/>
    <a:srgbClr val="7030A0"/>
    <a:srgbClr val="0070C0"/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88" autoAdjust="0"/>
    <p:restoredTop sz="86391" autoAdjust="0"/>
  </p:normalViewPr>
  <p:slideViewPr>
    <p:cSldViewPr>
      <p:cViewPr varScale="1">
        <p:scale>
          <a:sx n="113" d="100"/>
          <a:sy n="113" d="100"/>
        </p:scale>
        <p:origin x="-1320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41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411"/>
          </a:xfrm>
          <a:prstGeom prst="rect">
            <a:avLst/>
          </a:prstGeom>
        </p:spPr>
        <p:txBody>
          <a:bodyPr vert="horz" lIns="91285" tIns="45642" rIns="91285" bIns="45642" rtlCol="0"/>
          <a:lstStyle>
            <a:lvl1pPr algn="r">
              <a:defRPr sz="1200"/>
            </a:lvl1pPr>
          </a:lstStyle>
          <a:p>
            <a:fld id="{AE8D67DB-3450-459A-A340-5ECEBF9D1B28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4538"/>
            <a:ext cx="537845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85" tIns="45642" rIns="91285" bIns="45642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285" tIns="45642" rIns="91285" bIns="4564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60" cy="496411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2" y="9430091"/>
            <a:ext cx="2945660" cy="496411"/>
          </a:xfrm>
          <a:prstGeom prst="rect">
            <a:avLst/>
          </a:prstGeom>
        </p:spPr>
        <p:txBody>
          <a:bodyPr vert="horz" lIns="91285" tIns="45642" rIns="91285" bIns="45642" rtlCol="0" anchor="b"/>
          <a:lstStyle>
            <a:lvl1pPr algn="r">
              <a:defRPr sz="1200"/>
            </a:lvl1pPr>
          </a:lstStyle>
          <a:p>
            <a:fld id="{B2E85932-42F1-4611-9FD8-49D2B6526E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7226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85932-42F1-4611-9FD8-49D2B6526E5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363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E85932-42F1-4611-9FD8-49D2B6526E5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3959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611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3670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77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532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67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18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335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96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808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35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14DA3-92DD-4392-8228-A884B97444EF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547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E14DA3-92DD-4392-8228-A884B97444EF}" type="datetimeFigureOut">
              <a:rPr lang="en-GB" smtClean="0"/>
              <a:t>03/12/2014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E5F00-0BAE-4D52-8829-F3F7422B78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282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wmf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2.png"/><Relationship Id="rId7" Type="http://schemas.openxmlformats.org/officeDocument/2006/relationships/image" Target="../media/image6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wmf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3.jpeg"/><Relationship Id="rId7" Type="http://schemas.openxmlformats.org/officeDocument/2006/relationships/image" Target="../media/image5.pn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wmf"/><Relationship Id="rId10" Type="http://schemas.openxmlformats.org/officeDocument/2006/relationships/image" Target="../media/image8.png"/><Relationship Id="rId4" Type="http://schemas.openxmlformats.org/officeDocument/2006/relationships/image" Target="../media/image14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0" descr="fuel logo_RG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1021" y="6028705"/>
            <a:ext cx="1215489" cy="607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2" descr="FFLCM_bronze_ award logo 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1" y="6048669"/>
            <a:ext cx="1070005" cy="587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23"/>
          <p:cNvSpPr txBox="1">
            <a:spLocks noChangeArrowheads="1"/>
          </p:cNvSpPr>
          <p:nvPr/>
        </p:nvSpPr>
        <p:spPr bwMode="auto">
          <a:xfrm>
            <a:off x="1229176" y="6294783"/>
            <a:ext cx="705130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defRPr/>
            </a:pPr>
            <a:r>
              <a:rPr lang="en-GB" sz="1400" dirty="0" smtClean="0">
                <a:solidFill>
                  <a:srgbClr val="FF0066"/>
                </a:solidFill>
                <a:latin typeface="Impact" pitchFamily="34" charset="0"/>
              </a:rPr>
              <a:t> *  Freshly Prepared Homemade Dish                      </a:t>
            </a:r>
            <a:r>
              <a:rPr lang="en-GB" sz="1400" dirty="0" smtClean="0">
                <a:solidFill>
                  <a:srgbClr val="006600"/>
                </a:solidFill>
                <a:latin typeface="Impact" pitchFamily="34" charset="0"/>
              </a:rPr>
              <a:t>*  Vegetable and Fruit in season</a:t>
            </a:r>
          </a:p>
          <a:p>
            <a:pPr algn="ctr">
              <a:defRPr/>
            </a:pPr>
            <a:r>
              <a:rPr lang="en-GB" sz="1400" dirty="0" smtClean="0">
                <a:latin typeface="Impact" pitchFamily="34" charset="0"/>
              </a:rPr>
              <a:t>Fresh Fruit &amp; Yoghurt available daily</a:t>
            </a:r>
          </a:p>
        </p:txBody>
      </p:sp>
      <p:pic>
        <p:nvPicPr>
          <p:cNvPr id="7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693" y="6304942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136174" y="116632"/>
            <a:ext cx="6172332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r>
              <a:rPr lang="en-GB" sz="5000" dirty="0" smtClean="0">
                <a:solidFill>
                  <a:srgbClr val="FF0066"/>
                </a:solidFill>
                <a:latin typeface="Impact" pitchFamily="34" charset="0"/>
              </a:rPr>
              <a:t>WINTER </a:t>
            </a:r>
            <a:r>
              <a:rPr lang="en-GB" sz="5000" dirty="0">
                <a:solidFill>
                  <a:srgbClr val="FF0066"/>
                </a:solidFill>
                <a:latin typeface="Impact" pitchFamily="34" charset="0"/>
              </a:rPr>
              <a:t>MENU </a:t>
            </a:r>
            <a:r>
              <a:rPr lang="en-GB" sz="5000" dirty="0" smtClean="0">
                <a:solidFill>
                  <a:srgbClr val="FF0066"/>
                </a:solidFill>
                <a:latin typeface="Impact" pitchFamily="34" charset="0"/>
              </a:rPr>
              <a:t>2014</a:t>
            </a:r>
            <a:endParaRPr lang="en-GB" sz="5000" dirty="0">
              <a:solidFill>
                <a:srgbClr val="FF0066"/>
              </a:solidFill>
              <a:latin typeface="Impact" pitchFamily="34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584193"/>
              </p:ext>
            </p:extLst>
          </p:nvPr>
        </p:nvGraphicFramePr>
        <p:xfrm>
          <a:off x="272481" y="1688313"/>
          <a:ext cx="9427080" cy="4239712"/>
        </p:xfrm>
        <a:graphic>
          <a:graphicData uri="http://schemas.openxmlformats.org/drawingml/2006/table">
            <a:tbl>
              <a:tblPr/>
              <a:tblGrid>
                <a:gridCol w="1092119"/>
                <a:gridCol w="1775952"/>
                <a:gridCol w="1624976"/>
                <a:gridCol w="1800284"/>
                <a:gridCol w="1696845"/>
                <a:gridCol w="1436904"/>
              </a:tblGrid>
              <a:tr h="48135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b="1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 smtClean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Monday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Tuesday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Wednesday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Thursday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Friday 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67025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Main Course Choices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chemeClr val="bg1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chemeClr val="bg1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</a:tr>
              <a:tr h="704923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Vegetables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/>
                      </a:r>
                      <a:b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</a:br>
                      <a:endParaRPr lang="en-GB" sz="1000" kern="1400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</a:tr>
              <a:tr h="69158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 smtClean="0">
                          <a:solidFill>
                            <a:schemeClr val="bg1"/>
                          </a:solidFill>
                          <a:effectLst/>
                          <a:latin typeface="Impact" pitchFamily="34" charset="0"/>
                        </a:rPr>
                        <a:t>Salad Bowl</a:t>
                      </a:r>
                      <a:endParaRPr lang="en-GB" sz="1400" kern="1400" dirty="0">
                        <a:solidFill>
                          <a:schemeClr val="bg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B05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</a:tr>
              <a:tr h="691589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Starters or Sweets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alpha val="14118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136174" y="1186496"/>
            <a:ext cx="2507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accent1"/>
                </a:solidFill>
                <a:latin typeface="Impact" pitchFamily="34" charset="0"/>
              </a:rPr>
              <a:t>WEEK ONE</a:t>
            </a:r>
            <a:endParaRPr lang="en-GB" sz="3200" dirty="0">
              <a:solidFill>
                <a:schemeClr val="accent1"/>
              </a:solidFill>
              <a:latin typeface="Impact" pitchFamily="34" charset="0"/>
            </a:endParaRPr>
          </a:p>
        </p:txBody>
      </p: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8247408" y="189602"/>
            <a:ext cx="1452155" cy="1142228"/>
            <a:chOff x="108939075" y="107036437"/>
            <a:chExt cx="1714564" cy="1532316"/>
          </a:xfrm>
        </p:grpSpPr>
        <p:pic>
          <p:nvPicPr>
            <p:cNvPr id="11" name="Picture 3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939075" y="107036437"/>
              <a:ext cx="228600" cy="1495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2" name="Picture 3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34370" y="107149528"/>
              <a:ext cx="381000" cy="1419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3" name="Picture 3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409628" y="107210001"/>
              <a:ext cx="333375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4" name="Picture 3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18585" y="107061358"/>
              <a:ext cx="276225" cy="1457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5" name="Picture 35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094510" y="107116739"/>
              <a:ext cx="247650" cy="1400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7" name="Picture 36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358364" y="107212881"/>
              <a:ext cx="295275" cy="1304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  <p:pic>
        <p:nvPicPr>
          <p:cNvPr id="19" name="Picture 18" descr="C:\Users\Natalie.McGrath\AppData\Local\Microsoft\Windows\Temporary Internet Files\Content.Outlook\Z0GV3KBW\layered-apple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087" y="185459"/>
            <a:ext cx="1347734" cy="124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 Box 50"/>
          <p:cNvSpPr txBox="1">
            <a:spLocks noChangeArrowheads="1"/>
          </p:cNvSpPr>
          <p:nvPr/>
        </p:nvSpPr>
        <p:spPr bwMode="auto">
          <a:xfrm>
            <a:off x="1338105" y="2277979"/>
            <a:ext cx="181858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CE2878"/>
                </a:solidFill>
                <a:cs typeface="Arial" charset="0"/>
              </a:rPr>
              <a:t> Chicken Curry </a:t>
            </a:r>
            <a:r>
              <a:rPr lang="en-GB" sz="1100" b="1" dirty="0" smtClean="0">
                <a:solidFill>
                  <a:srgbClr val="CE2878"/>
                </a:solidFill>
                <a:cs typeface="Arial" charset="0"/>
              </a:rPr>
              <a:t>with Wholemeal </a:t>
            </a:r>
            <a:r>
              <a:rPr lang="en-GB" sz="1100" b="1" dirty="0" smtClean="0">
                <a:solidFill>
                  <a:srgbClr val="CE2878"/>
                </a:solidFill>
                <a:cs typeface="Arial" charset="0"/>
              </a:rPr>
              <a:t>Rice</a:t>
            </a:r>
            <a:endParaRPr lang="en-GB" sz="1100" b="1" dirty="0">
              <a:solidFill>
                <a:srgbClr val="CE2878"/>
              </a:solidFill>
              <a:cs typeface="Arial" charset="0"/>
            </a:endParaRPr>
          </a:p>
        </p:txBody>
      </p:sp>
      <p:sp>
        <p:nvSpPr>
          <p:cNvPr id="21" name="Text Box 51"/>
          <p:cNvSpPr txBox="1">
            <a:spLocks noChangeArrowheads="1"/>
          </p:cNvSpPr>
          <p:nvPr/>
        </p:nvSpPr>
        <p:spPr bwMode="auto">
          <a:xfrm>
            <a:off x="3156685" y="2227500"/>
            <a:ext cx="1608673" cy="815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GB" sz="1100" b="1" dirty="0" smtClean="0">
              <a:solidFill>
                <a:srgbClr val="CE2878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CE2878"/>
                </a:solidFill>
                <a:latin typeface="Arial" pitchFamily="34" charset="0"/>
                <a:cs typeface="Arial" pitchFamily="34" charset="0"/>
              </a:rPr>
              <a:t>Mince and Potato</a:t>
            </a:r>
            <a:r>
              <a:rPr lang="en-GB" sz="1100" b="1" dirty="0" smtClean="0">
                <a:solidFill>
                  <a:srgbClr val="CE2878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100" b="1" dirty="0" smtClean="0">
                <a:solidFill>
                  <a:srgbClr val="CE2878"/>
                </a:solidFill>
                <a:latin typeface="Arial" pitchFamily="34" charset="0"/>
                <a:cs typeface="Arial" pitchFamily="34" charset="0"/>
              </a:rPr>
              <a:t>Pie</a:t>
            </a:r>
          </a:p>
          <a:p>
            <a:pPr algn="ctr">
              <a:spcBef>
                <a:spcPct val="50000"/>
              </a:spcBef>
            </a:pPr>
            <a:endParaRPr lang="en-GB" sz="200" b="1" dirty="0">
              <a:solidFill>
                <a:srgbClr val="CE2878"/>
              </a:solidFill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CE2878"/>
                </a:solidFill>
              </a:rPr>
              <a:t> </a:t>
            </a:r>
            <a:endParaRPr lang="en-GB" sz="1100" b="1" dirty="0" smtClean="0">
              <a:solidFill>
                <a:srgbClr val="CE2878"/>
              </a:solidFill>
            </a:endParaRPr>
          </a:p>
        </p:txBody>
      </p:sp>
      <p:sp>
        <p:nvSpPr>
          <p:cNvPr id="22" name="Text Box 52"/>
          <p:cNvSpPr txBox="1">
            <a:spLocks noChangeArrowheads="1"/>
          </p:cNvSpPr>
          <p:nvPr/>
        </p:nvSpPr>
        <p:spPr bwMode="auto">
          <a:xfrm>
            <a:off x="6568019" y="2217972"/>
            <a:ext cx="1655763" cy="5386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CE2878"/>
                </a:solidFill>
              </a:rPr>
              <a:t>Beef Lasagne</a:t>
            </a:r>
          </a:p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CE2878"/>
                </a:solidFill>
              </a:rPr>
              <a:t> with </a:t>
            </a:r>
            <a:r>
              <a:rPr lang="en-GB" sz="1100" b="1" dirty="0">
                <a:solidFill>
                  <a:srgbClr val="CE2878"/>
                </a:solidFill>
              </a:rPr>
              <a:t>G</a:t>
            </a:r>
            <a:r>
              <a:rPr lang="en-GB" sz="1100" b="1" dirty="0" smtClean="0">
                <a:solidFill>
                  <a:srgbClr val="CE2878"/>
                </a:solidFill>
              </a:rPr>
              <a:t>arlic Bread</a:t>
            </a:r>
            <a:endParaRPr lang="en-GB" sz="200" b="1" dirty="0" smtClean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endParaRPr lang="en-GB" sz="100" b="1" dirty="0">
              <a:solidFill>
                <a:srgbClr val="CE2878"/>
              </a:solidFill>
            </a:endParaRPr>
          </a:p>
        </p:txBody>
      </p:sp>
      <p:sp>
        <p:nvSpPr>
          <p:cNvPr id="23" name="Text Box 53"/>
          <p:cNvSpPr txBox="1">
            <a:spLocks noChangeArrowheads="1"/>
          </p:cNvSpPr>
          <p:nvPr/>
        </p:nvSpPr>
        <p:spPr bwMode="auto">
          <a:xfrm>
            <a:off x="4776031" y="2177296"/>
            <a:ext cx="1798765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endParaRPr lang="en-GB" sz="1100" b="1" dirty="0" smtClean="0">
              <a:solidFill>
                <a:srgbClr val="CE2878"/>
              </a:solidFill>
            </a:endParaRPr>
          </a:p>
          <a:p>
            <a:pPr algn="ctr"/>
            <a:r>
              <a:rPr lang="en-GB" sz="1100" b="1" dirty="0" smtClean="0">
                <a:solidFill>
                  <a:srgbClr val="CE2878"/>
                </a:solidFill>
              </a:rPr>
              <a:t>Roast </a:t>
            </a:r>
            <a:r>
              <a:rPr lang="en-GB" sz="1100" b="1" dirty="0" smtClean="0">
                <a:solidFill>
                  <a:srgbClr val="CE2878"/>
                </a:solidFill>
              </a:rPr>
              <a:t>Pork &amp; Stuffing  with </a:t>
            </a:r>
            <a:endParaRPr lang="en-GB" sz="1100" b="1" dirty="0">
              <a:solidFill>
                <a:srgbClr val="CE2878"/>
              </a:solidFill>
            </a:endParaRPr>
          </a:p>
          <a:p>
            <a:pPr algn="ctr"/>
            <a:r>
              <a:rPr lang="en-GB" sz="1100" b="1" dirty="0">
                <a:solidFill>
                  <a:srgbClr val="CE2878"/>
                </a:solidFill>
              </a:rPr>
              <a:t>Roast </a:t>
            </a:r>
            <a:r>
              <a:rPr lang="en-GB" sz="1100" b="1" dirty="0" smtClean="0">
                <a:solidFill>
                  <a:srgbClr val="CE2878"/>
                </a:solidFill>
              </a:rPr>
              <a:t>Potatoes</a:t>
            </a:r>
          </a:p>
          <a:p>
            <a:pPr algn="ctr"/>
            <a:endParaRPr lang="en-GB" sz="1100" b="1" dirty="0">
              <a:solidFill>
                <a:srgbClr val="CE2878"/>
              </a:solidFill>
            </a:endParaRPr>
          </a:p>
          <a:p>
            <a:pPr algn="ctr"/>
            <a:endParaRPr lang="en-GB" sz="1100" b="1" dirty="0">
              <a:solidFill>
                <a:srgbClr val="002060"/>
              </a:solidFill>
            </a:endParaRPr>
          </a:p>
        </p:txBody>
      </p:sp>
      <p:sp>
        <p:nvSpPr>
          <p:cNvPr id="24" name="Text Box 54"/>
          <p:cNvSpPr txBox="1">
            <a:spLocks noChangeArrowheads="1"/>
          </p:cNvSpPr>
          <p:nvPr/>
        </p:nvSpPr>
        <p:spPr bwMode="auto">
          <a:xfrm>
            <a:off x="8223782" y="1942682"/>
            <a:ext cx="1584325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GB" sz="1100" b="1" dirty="0" smtClean="0"/>
          </a:p>
          <a:p>
            <a:pPr algn="ctr">
              <a:spcBef>
                <a:spcPct val="50000"/>
              </a:spcBef>
            </a:pPr>
            <a:r>
              <a:rPr lang="en-GB" sz="1100" b="1" dirty="0" smtClean="0"/>
              <a:t>Fish Fingers with Chips</a:t>
            </a:r>
            <a:endParaRPr lang="en-GB" sz="1100" b="1" dirty="0" smtClean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endParaRPr lang="en-GB" sz="1100" b="1" dirty="0" smtClean="0"/>
          </a:p>
        </p:txBody>
      </p:sp>
      <p:sp>
        <p:nvSpPr>
          <p:cNvPr id="25" name="Text Box 55"/>
          <p:cNvSpPr txBox="1">
            <a:spLocks noChangeArrowheads="1"/>
          </p:cNvSpPr>
          <p:nvPr/>
        </p:nvSpPr>
        <p:spPr bwMode="auto">
          <a:xfrm>
            <a:off x="1484163" y="3926906"/>
            <a:ext cx="1441450" cy="515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8000"/>
                </a:solidFill>
              </a:rPr>
              <a:t>Sweetcorn </a:t>
            </a:r>
          </a:p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8000"/>
                </a:solidFill>
              </a:rPr>
              <a:t> Peas </a:t>
            </a:r>
            <a:endParaRPr lang="en-GB" sz="1100" b="1" dirty="0">
              <a:solidFill>
                <a:srgbClr val="008000"/>
              </a:solidFill>
            </a:endParaRPr>
          </a:p>
        </p:txBody>
      </p:sp>
      <p:sp>
        <p:nvSpPr>
          <p:cNvPr id="26" name="Text Box 57"/>
          <p:cNvSpPr txBox="1">
            <a:spLocks noChangeArrowheads="1"/>
          </p:cNvSpPr>
          <p:nvPr/>
        </p:nvSpPr>
        <p:spPr bwMode="auto">
          <a:xfrm>
            <a:off x="4853516" y="3848318"/>
            <a:ext cx="1560304" cy="684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7635"/>
                </a:solidFill>
              </a:rPr>
              <a:t>Medley of Mixed Vegetables </a:t>
            </a:r>
          </a:p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7635"/>
                </a:solidFill>
              </a:rPr>
              <a:t> Cauliflower</a:t>
            </a:r>
            <a:endParaRPr lang="en-GB" sz="1100" b="1" dirty="0">
              <a:solidFill>
                <a:srgbClr val="007635"/>
              </a:solidFill>
            </a:endParaRPr>
          </a:p>
        </p:txBody>
      </p:sp>
      <p:sp>
        <p:nvSpPr>
          <p:cNvPr id="27" name="Text Box 59"/>
          <p:cNvSpPr txBox="1">
            <a:spLocks noChangeArrowheads="1"/>
          </p:cNvSpPr>
          <p:nvPr/>
        </p:nvSpPr>
        <p:spPr bwMode="auto">
          <a:xfrm>
            <a:off x="8241547" y="3926893"/>
            <a:ext cx="1441450" cy="515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/>
              <a:t>Baked </a:t>
            </a:r>
            <a:r>
              <a:rPr lang="en-GB" sz="1100" b="1" dirty="0" smtClean="0"/>
              <a:t>Beans</a:t>
            </a:r>
          </a:p>
          <a:p>
            <a:pPr algn="ctr">
              <a:spcBef>
                <a:spcPct val="50000"/>
              </a:spcBef>
            </a:pPr>
            <a:r>
              <a:rPr lang="en-GB" sz="1100" b="1" dirty="0" smtClean="0"/>
              <a:t> </a:t>
            </a:r>
            <a:r>
              <a:rPr lang="en-GB" sz="1100" b="1" dirty="0" smtClean="0">
                <a:solidFill>
                  <a:srgbClr val="008000"/>
                </a:solidFill>
              </a:rPr>
              <a:t>Garden </a:t>
            </a:r>
            <a:r>
              <a:rPr lang="en-GB" sz="1100" b="1" dirty="0">
                <a:solidFill>
                  <a:srgbClr val="008000"/>
                </a:solidFill>
              </a:rPr>
              <a:t>Peas</a:t>
            </a:r>
          </a:p>
        </p:txBody>
      </p:sp>
      <p:sp>
        <p:nvSpPr>
          <p:cNvPr id="28" name="Text Box 55"/>
          <p:cNvSpPr txBox="1">
            <a:spLocks noChangeArrowheads="1"/>
          </p:cNvSpPr>
          <p:nvPr/>
        </p:nvSpPr>
        <p:spPr bwMode="auto">
          <a:xfrm>
            <a:off x="3209272" y="3927085"/>
            <a:ext cx="1441450" cy="515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7635"/>
                </a:solidFill>
              </a:rPr>
              <a:t>Carrots</a:t>
            </a:r>
          </a:p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7635"/>
                </a:solidFill>
              </a:rPr>
              <a:t>Broccoli Florets </a:t>
            </a:r>
            <a:endParaRPr lang="en-GB" sz="1100" b="1" dirty="0">
              <a:solidFill>
                <a:srgbClr val="007635"/>
              </a:solidFill>
            </a:endParaRPr>
          </a:p>
        </p:txBody>
      </p:sp>
      <p:sp>
        <p:nvSpPr>
          <p:cNvPr id="29" name="Text Box 55"/>
          <p:cNvSpPr txBox="1">
            <a:spLocks noChangeArrowheads="1"/>
          </p:cNvSpPr>
          <p:nvPr/>
        </p:nvSpPr>
        <p:spPr bwMode="auto">
          <a:xfrm>
            <a:off x="6659147" y="3932956"/>
            <a:ext cx="1441450" cy="515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6600"/>
                </a:solidFill>
              </a:rPr>
              <a:t>Green Beans </a:t>
            </a:r>
          </a:p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6600"/>
                </a:solidFill>
              </a:rPr>
              <a:t> Sweetcorn</a:t>
            </a:r>
            <a:endParaRPr lang="en-GB" b="1" dirty="0">
              <a:solidFill>
                <a:srgbClr val="006600"/>
              </a:solidFill>
            </a:endParaRPr>
          </a:p>
        </p:txBody>
      </p:sp>
      <p:sp>
        <p:nvSpPr>
          <p:cNvPr id="30" name="Text Box 60"/>
          <p:cNvSpPr txBox="1">
            <a:spLocks noChangeArrowheads="1"/>
          </p:cNvSpPr>
          <p:nvPr/>
        </p:nvSpPr>
        <p:spPr bwMode="auto">
          <a:xfrm>
            <a:off x="1433967" y="4750350"/>
            <a:ext cx="158432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7635"/>
                </a:solidFill>
              </a:rPr>
              <a:t>Seasonal Salad </a:t>
            </a:r>
            <a:endParaRPr lang="en-GB" sz="1100" b="1" dirty="0">
              <a:solidFill>
                <a:srgbClr val="007635"/>
              </a:solidFill>
            </a:endParaRPr>
          </a:p>
        </p:txBody>
      </p:sp>
      <p:sp>
        <p:nvSpPr>
          <p:cNvPr id="31" name="Text Box 61"/>
          <p:cNvSpPr txBox="1">
            <a:spLocks noChangeArrowheads="1"/>
          </p:cNvSpPr>
          <p:nvPr/>
        </p:nvSpPr>
        <p:spPr bwMode="auto">
          <a:xfrm>
            <a:off x="3216767" y="4742957"/>
            <a:ext cx="151447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007635"/>
                </a:solidFill>
              </a:rPr>
              <a:t>Seasonal </a:t>
            </a:r>
            <a:r>
              <a:rPr lang="en-GB" sz="1100" b="1" dirty="0" smtClean="0">
                <a:solidFill>
                  <a:srgbClr val="007635"/>
                </a:solidFill>
              </a:rPr>
              <a:t>Salad </a:t>
            </a:r>
            <a:endParaRPr lang="en-GB" sz="1100" b="1" dirty="0">
              <a:solidFill>
                <a:srgbClr val="007635"/>
              </a:solidFill>
            </a:endParaRPr>
          </a:p>
        </p:txBody>
      </p:sp>
      <p:sp>
        <p:nvSpPr>
          <p:cNvPr id="32" name="Text Box 62"/>
          <p:cNvSpPr txBox="1">
            <a:spLocks noChangeArrowheads="1"/>
          </p:cNvSpPr>
          <p:nvPr/>
        </p:nvSpPr>
        <p:spPr bwMode="auto">
          <a:xfrm>
            <a:off x="4853516" y="4769440"/>
            <a:ext cx="158432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007635"/>
                </a:solidFill>
              </a:rPr>
              <a:t>Seasonal </a:t>
            </a:r>
            <a:r>
              <a:rPr lang="en-GB" sz="1100" b="1" dirty="0" smtClean="0">
                <a:solidFill>
                  <a:srgbClr val="007635"/>
                </a:solidFill>
              </a:rPr>
              <a:t>Salad</a:t>
            </a:r>
            <a:r>
              <a:rPr lang="en-GB" sz="1100" b="1" dirty="0" smtClean="0">
                <a:solidFill>
                  <a:srgbClr val="002060"/>
                </a:solidFill>
              </a:rPr>
              <a:t> </a:t>
            </a:r>
            <a:endParaRPr lang="en-GB" sz="1100" b="1" dirty="0">
              <a:solidFill>
                <a:srgbClr val="007635"/>
              </a:solidFill>
            </a:endParaRPr>
          </a:p>
        </p:txBody>
      </p:sp>
      <p:sp>
        <p:nvSpPr>
          <p:cNvPr id="33" name="Text Box 63"/>
          <p:cNvSpPr txBox="1">
            <a:spLocks noChangeArrowheads="1"/>
          </p:cNvSpPr>
          <p:nvPr/>
        </p:nvSpPr>
        <p:spPr bwMode="auto">
          <a:xfrm>
            <a:off x="6601127" y="4787881"/>
            <a:ext cx="1584325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007635"/>
                </a:solidFill>
              </a:rPr>
              <a:t>Seasonal </a:t>
            </a:r>
            <a:r>
              <a:rPr lang="en-GB" sz="1100" b="1" dirty="0" smtClean="0">
                <a:solidFill>
                  <a:srgbClr val="007635"/>
                </a:solidFill>
              </a:rPr>
              <a:t>Salad </a:t>
            </a:r>
            <a:endParaRPr lang="en-GB" sz="1100" b="1" dirty="0">
              <a:solidFill>
                <a:srgbClr val="007635"/>
              </a:solidFill>
            </a:endParaRPr>
          </a:p>
        </p:txBody>
      </p:sp>
      <p:sp>
        <p:nvSpPr>
          <p:cNvPr id="34" name="Text Box 64"/>
          <p:cNvSpPr txBox="1">
            <a:spLocks noChangeArrowheads="1"/>
          </p:cNvSpPr>
          <p:nvPr/>
        </p:nvSpPr>
        <p:spPr bwMode="auto">
          <a:xfrm>
            <a:off x="8264820" y="4784568"/>
            <a:ext cx="141242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007635"/>
                </a:solidFill>
              </a:rPr>
              <a:t>Seasonal </a:t>
            </a:r>
            <a:r>
              <a:rPr lang="en-GB" sz="1100" b="1" dirty="0" smtClean="0">
                <a:solidFill>
                  <a:srgbClr val="007635"/>
                </a:solidFill>
              </a:rPr>
              <a:t>Salad</a:t>
            </a:r>
            <a:endParaRPr lang="en-GB" sz="1100" b="1" dirty="0">
              <a:solidFill>
                <a:srgbClr val="007635"/>
              </a:solidFill>
            </a:endParaRPr>
          </a:p>
        </p:txBody>
      </p:sp>
      <p:sp>
        <p:nvSpPr>
          <p:cNvPr id="35" name="Text Box 65"/>
          <p:cNvSpPr txBox="1">
            <a:spLocks noChangeArrowheads="1"/>
          </p:cNvSpPr>
          <p:nvPr/>
        </p:nvSpPr>
        <p:spPr bwMode="auto">
          <a:xfrm>
            <a:off x="1389714" y="5303540"/>
            <a:ext cx="1766971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CE2878"/>
                </a:solidFill>
              </a:rPr>
              <a:t>Chocolate &amp; Pear Sponge with </a:t>
            </a:r>
            <a:r>
              <a:rPr lang="en-GB" sz="1100" b="1" dirty="0">
                <a:solidFill>
                  <a:srgbClr val="CE2878"/>
                </a:solidFill>
              </a:rPr>
              <a:t> </a:t>
            </a:r>
            <a:r>
              <a:rPr lang="en-GB" sz="1100" b="1" dirty="0" smtClean="0">
                <a:solidFill>
                  <a:srgbClr val="CE2878"/>
                </a:solidFill>
              </a:rPr>
              <a:t>Chocolate Sauce  </a:t>
            </a:r>
            <a:endParaRPr lang="en-GB" sz="1100" b="1" dirty="0">
              <a:solidFill>
                <a:srgbClr val="CE2878"/>
              </a:solidFill>
            </a:endParaRPr>
          </a:p>
        </p:txBody>
      </p:sp>
      <p:sp>
        <p:nvSpPr>
          <p:cNvPr id="36" name="Text Box 66"/>
          <p:cNvSpPr txBox="1">
            <a:spLocks noChangeArrowheads="1"/>
          </p:cNvSpPr>
          <p:nvPr/>
        </p:nvSpPr>
        <p:spPr bwMode="auto">
          <a:xfrm>
            <a:off x="3018292" y="4892098"/>
            <a:ext cx="1819853" cy="10656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25000"/>
              </a:spcBef>
            </a:pPr>
            <a:endParaRPr lang="en-GB" sz="1100" b="1" dirty="0" smtClean="0">
              <a:solidFill>
                <a:srgbClr val="CE2878"/>
              </a:solidFill>
            </a:endParaRPr>
          </a:p>
          <a:p>
            <a:pPr algn="ctr">
              <a:spcBef>
                <a:spcPct val="25000"/>
              </a:spcBef>
            </a:pPr>
            <a:endParaRPr lang="en-GB" sz="1100" b="1" dirty="0" smtClean="0">
              <a:solidFill>
                <a:srgbClr val="CE2878"/>
              </a:solidFill>
            </a:endParaRPr>
          </a:p>
          <a:p>
            <a:pPr algn="ctr">
              <a:spcBef>
                <a:spcPct val="25000"/>
              </a:spcBef>
            </a:pPr>
            <a:r>
              <a:rPr lang="en-GB" sz="1100" b="1" dirty="0" smtClean="0">
                <a:solidFill>
                  <a:srgbClr val="CE2878"/>
                </a:solidFill>
              </a:rPr>
              <a:t>Homemade Fruity Flapjack</a:t>
            </a:r>
            <a:endParaRPr lang="en-GB" sz="1100" b="1" dirty="0">
              <a:solidFill>
                <a:srgbClr val="CE2878"/>
              </a:solidFill>
            </a:endParaRPr>
          </a:p>
          <a:p>
            <a:pPr algn="ctr">
              <a:spcBef>
                <a:spcPct val="25000"/>
              </a:spcBef>
            </a:pPr>
            <a:endParaRPr lang="en-GB" sz="1100" b="1" dirty="0">
              <a:solidFill>
                <a:srgbClr val="CE2878"/>
              </a:solidFill>
            </a:endParaRPr>
          </a:p>
        </p:txBody>
      </p:sp>
      <p:sp>
        <p:nvSpPr>
          <p:cNvPr id="37" name="Text Box 67"/>
          <p:cNvSpPr txBox="1">
            <a:spLocks noChangeArrowheads="1"/>
          </p:cNvSpPr>
          <p:nvPr/>
        </p:nvSpPr>
        <p:spPr bwMode="auto">
          <a:xfrm>
            <a:off x="4610119" y="5234907"/>
            <a:ext cx="2049028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r>
              <a:rPr lang="en-GB" sz="1100" b="1" dirty="0" smtClean="0">
                <a:solidFill>
                  <a:srgbClr val="CE2878"/>
                </a:solidFill>
              </a:rPr>
              <a:t>Banana</a:t>
            </a:r>
          </a:p>
          <a:p>
            <a:pPr algn="ctr"/>
            <a:r>
              <a:rPr lang="en-GB" sz="1100" b="1" dirty="0" smtClean="0">
                <a:solidFill>
                  <a:srgbClr val="CE2878"/>
                </a:solidFill>
              </a:rPr>
              <a:t>Cake / Muffin </a:t>
            </a:r>
          </a:p>
          <a:p>
            <a:pPr algn="ctr"/>
            <a:r>
              <a:rPr lang="en-GB" sz="1100" b="1" dirty="0">
                <a:solidFill>
                  <a:srgbClr val="CE2878"/>
                </a:solidFill>
              </a:rPr>
              <a:t>w</a:t>
            </a:r>
            <a:r>
              <a:rPr lang="en-GB" sz="1100" b="1" dirty="0" smtClean="0">
                <a:solidFill>
                  <a:srgbClr val="CE2878"/>
                </a:solidFill>
              </a:rPr>
              <a:t>ith Glass of Milk</a:t>
            </a:r>
            <a:endParaRPr lang="en-GB" sz="1100" b="1" dirty="0">
              <a:solidFill>
                <a:srgbClr val="CE2878"/>
              </a:solidFill>
            </a:endParaRPr>
          </a:p>
        </p:txBody>
      </p:sp>
      <p:sp>
        <p:nvSpPr>
          <p:cNvPr id="38" name="Text Box 68"/>
          <p:cNvSpPr txBox="1">
            <a:spLocks noChangeArrowheads="1"/>
          </p:cNvSpPr>
          <p:nvPr/>
        </p:nvSpPr>
        <p:spPr bwMode="auto">
          <a:xfrm>
            <a:off x="6632470" y="5344463"/>
            <a:ext cx="164941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r>
              <a:rPr lang="en-GB" sz="1100" b="1" dirty="0" smtClean="0">
                <a:solidFill>
                  <a:srgbClr val="CE2878"/>
                </a:solidFill>
              </a:rPr>
              <a:t>Warm Winter Salad with Custard </a:t>
            </a:r>
            <a:endParaRPr lang="en-GB" sz="1100" b="1" dirty="0">
              <a:solidFill>
                <a:srgbClr val="CE2878"/>
              </a:solidFill>
            </a:endParaRPr>
          </a:p>
        </p:txBody>
      </p:sp>
      <p:sp>
        <p:nvSpPr>
          <p:cNvPr id="39" name="Text Box 69"/>
          <p:cNvSpPr txBox="1">
            <a:spLocks noChangeArrowheads="1"/>
          </p:cNvSpPr>
          <p:nvPr/>
        </p:nvSpPr>
        <p:spPr bwMode="auto">
          <a:xfrm>
            <a:off x="8205754" y="5302835"/>
            <a:ext cx="1620368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endParaRPr lang="en-GB" sz="1100" b="1" dirty="0" smtClean="0">
              <a:solidFill>
                <a:srgbClr val="CE2878"/>
              </a:solidFill>
            </a:endParaRPr>
          </a:p>
          <a:p>
            <a:pPr algn="ctr"/>
            <a:r>
              <a:rPr lang="en-GB" sz="1100" b="1" dirty="0" smtClean="0">
                <a:solidFill>
                  <a:srgbClr val="CE2878"/>
                </a:solidFill>
              </a:rPr>
              <a:t>Fruit Desert Whip </a:t>
            </a:r>
            <a:endParaRPr lang="en-GB" sz="1100" b="1" dirty="0">
              <a:solidFill>
                <a:srgbClr val="CE2878"/>
              </a:solidFill>
            </a:endParaRPr>
          </a:p>
        </p:txBody>
      </p:sp>
      <p:pic>
        <p:nvPicPr>
          <p:cNvPr id="40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4374" y="2153141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0247" y="2264873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5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753" y="2179467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127" y="2254525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8330" y="5323298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4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079" y="5544607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6753" y="5303540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6043" y="5344463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5795" y="5299166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398330" y="5928026"/>
            <a:ext cx="830290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smtClean="0">
                <a:solidFill>
                  <a:schemeClr val="accent1"/>
                </a:solidFill>
                <a:latin typeface="Impact" pitchFamily="34" charset="0"/>
              </a:rPr>
              <a:t>Week Commencing: 10/11/14 - 1/12/14 - 22/12/14 - 12/1/15 - 9/2/15 - 2/3/15 - 23/3/15 - 13/4/15   </a:t>
            </a:r>
          </a:p>
          <a:p>
            <a:r>
              <a:rPr lang="en-GB" sz="1200" dirty="0" smtClean="0">
                <a:solidFill>
                  <a:schemeClr val="accent1"/>
                </a:solidFill>
                <a:latin typeface="Impact" pitchFamily="34" charset="0"/>
              </a:rPr>
              <a:t> </a:t>
            </a:r>
            <a:endParaRPr lang="en-GB" sz="1200" dirty="0">
              <a:solidFill>
                <a:schemeClr val="accent1"/>
              </a:solidFill>
              <a:latin typeface="Impact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29603" y="730287"/>
            <a:ext cx="5399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6"/>
                </a:solidFill>
                <a:latin typeface="Impact" pitchFamily="34" charset="0"/>
              </a:rPr>
              <a:t>FIRST &amp; PRIMARY SCHOOL</a:t>
            </a:r>
            <a:endParaRPr lang="en-GB" sz="3600" dirty="0">
              <a:solidFill>
                <a:schemeClr val="accent6"/>
              </a:solidFill>
              <a:latin typeface="Impact" pitchFamily="34" charset="0"/>
            </a:endParaRPr>
          </a:p>
        </p:txBody>
      </p:sp>
      <p:pic>
        <p:nvPicPr>
          <p:cNvPr id="60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588" y="3171577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74716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70" descr="fuel logo_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1392" y="6030373"/>
            <a:ext cx="1176151" cy="6875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2" descr="FFLCM_bronze_ award logo 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79" y="6021289"/>
            <a:ext cx="1092121" cy="57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1259852" y="6260884"/>
            <a:ext cx="71158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defRPr/>
            </a:pPr>
            <a:r>
              <a:rPr lang="en-GB" sz="1400" dirty="0" smtClean="0">
                <a:solidFill>
                  <a:srgbClr val="FF0066"/>
                </a:solidFill>
                <a:latin typeface="Impact" pitchFamily="34" charset="0"/>
              </a:rPr>
              <a:t> *  Freshly Prepared Homemade Dish                      </a:t>
            </a:r>
            <a:r>
              <a:rPr lang="en-GB" sz="1400" dirty="0" smtClean="0">
                <a:solidFill>
                  <a:srgbClr val="006600"/>
                </a:solidFill>
                <a:latin typeface="Impact" pitchFamily="34" charset="0"/>
              </a:rPr>
              <a:t>*  Vegetable and Fruit in season</a:t>
            </a:r>
          </a:p>
          <a:p>
            <a:pPr algn="ctr">
              <a:defRPr/>
            </a:pPr>
            <a:r>
              <a:rPr lang="en-GB" sz="1400" dirty="0">
                <a:latin typeface="Impact" pitchFamily="34" charset="0"/>
              </a:rPr>
              <a:t>Fresh Fruit &amp; Yoghurt available </a:t>
            </a:r>
            <a:r>
              <a:rPr lang="en-GB" sz="1400" dirty="0" smtClean="0">
                <a:latin typeface="Impact" pitchFamily="34" charset="0"/>
              </a:rPr>
              <a:t>daily</a:t>
            </a:r>
            <a:endParaRPr lang="en-GB" sz="1400" dirty="0">
              <a:latin typeface="Impact" pitchFamily="34" charset="0"/>
            </a:endParaRPr>
          </a:p>
        </p:txBody>
      </p:sp>
      <p:pic>
        <p:nvPicPr>
          <p:cNvPr id="22" name="Picture 24" descr="MC900438247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650" y="6309320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128985" y="98426"/>
            <a:ext cx="617233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r>
              <a:rPr lang="en-GB" sz="5000" dirty="0" smtClean="0">
                <a:solidFill>
                  <a:srgbClr val="FF0066"/>
                </a:solidFill>
                <a:latin typeface="Impact" pitchFamily="34" charset="0"/>
              </a:rPr>
              <a:t>WINTER MENU 2014</a:t>
            </a:r>
            <a:endParaRPr lang="en-GB" sz="5000" dirty="0">
              <a:solidFill>
                <a:srgbClr val="FF0066"/>
              </a:solidFill>
              <a:latin typeface="Impact" pitchFamily="34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47963"/>
              </p:ext>
            </p:extLst>
          </p:nvPr>
        </p:nvGraphicFramePr>
        <p:xfrm>
          <a:off x="268860" y="1772816"/>
          <a:ext cx="9427080" cy="4104456"/>
        </p:xfrm>
        <a:graphic>
          <a:graphicData uri="http://schemas.openxmlformats.org/drawingml/2006/table">
            <a:tbl>
              <a:tblPr/>
              <a:tblGrid>
                <a:gridCol w="1092119"/>
                <a:gridCol w="1791821"/>
                <a:gridCol w="1609107"/>
                <a:gridCol w="1800284"/>
                <a:gridCol w="1696845"/>
                <a:gridCol w="1436904"/>
              </a:tblGrid>
              <a:tr h="432007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b="1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 smtClean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Monday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Tuesday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Wednesday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Thursday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Friday 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65498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Main Course Choices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chemeClr val="bg1"/>
                          </a:solidFill>
                          <a:effectLst/>
                          <a:latin typeface="Impact"/>
                        </a:rPr>
                        <a:t> </a:t>
                      </a:r>
                      <a:r>
                        <a:rPr lang="en-GB" sz="1200" kern="1400" dirty="0" smtClean="0">
                          <a:solidFill>
                            <a:schemeClr val="bg1"/>
                          </a:solidFill>
                          <a:effectLst/>
                          <a:latin typeface="Impact"/>
                        </a:rPr>
                        <a:t>            </a:t>
                      </a:r>
                      <a:endParaRPr lang="en-GB" sz="1000" kern="1400" dirty="0">
                        <a:solidFill>
                          <a:srgbClr val="FF0066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</a:tr>
              <a:tr h="648072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Vegetables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</a:tr>
              <a:tr h="65715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 smtClean="0">
                          <a:solidFill>
                            <a:schemeClr val="bg1"/>
                          </a:solidFill>
                          <a:effectLst/>
                          <a:latin typeface="Impact" pitchFamily="34" charset="0"/>
                        </a:rPr>
                        <a:t>Salad Bar</a:t>
                      </a:r>
                      <a:endParaRPr lang="en-GB" sz="1400" kern="1400" dirty="0">
                        <a:solidFill>
                          <a:schemeClr val="bg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</a:tr>
              <a:tr h="71100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Starters or Sweets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ct val="25000"/>
                        </a:spcBef>
                      </a:pPr>
                      <a:endParaRPr lang="en-GB" sz="1200" kern="1400" dirty="0" smtClean="0">
                        <a:solidFill>
                          <a:srgbClr val="000000"/>
                        </a:solidFill>
                        <a:effectLst/>
                        <a:latin typeface="Impact"/>
                      </a:endParaRPr>
                    </a:p>
                    <a:p>
                      <a:pPr algn="ctr">
                        <a:spcBef>
                          <a:spcPct val="25000"/>
                        </a:spcBef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r>
                        <a:rPr lang="en-GB" sz="1100" b="1" kern="1200" dirty="0" smtClean="0">
                          <a:solidFill>
                            <a:srgbClr val="CE287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Fruit</a:t>
                      </a:r>
                      <a:r>
                        <a:rPr lang="en-GB" sz="1100" b="1" kern="1200" baseline="0" dirty="0" smtClean="0">
                          <a:solidFill>
                            <a:srgbClr val="CE287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y </a:t>
                      </a:r>
                      <a:r>
                        <a:rPr lang="en-GB" sz="1100" b="1" kern="1200" baseline="0" dirty="0" err="1" smtClean="0">
                          <a:solidFill>
                            <a:srgbClr val="CE287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Oaty</a:t>
                      </a:r>
                      <a:r>
                        <a:rPr lang="en-GB" sz="1100" b="1" kern="1200" baseline="0" dirty="0" smtClean="0">
                          <a:solidFill>
                            <a:srgbClr val="CE2878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Biscuit</a:t>
                      </a:r>
                      <a:endParaRPr lang="en-GB" sz="1100" b="1" dirty="0" smtClean="0">
                        <a:solidFill>
                          <a:srgbClr val="CE2878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2D050">
                        <a:alpha val="3098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70213" y="1196752"/>
            <a:ext cx="25070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92D050"/>
                </a:solidFill>
                <a:latin typeface="Impact" pitchFamily="34" charset="0"/>
              </a:rPr>
              <a:t>WEEK TWO</a:t>
            </a:r>
            <a:endParaRPr lang="en-GB" sz="3200" dirty="0">
              <a:solidFill>
                <a:srgbClr val="92D050"/>
              </a:solidFill>
              <a:latin typeface="Impact" pitchFamily="34" charset="0"/>
            </a:endParaRPr>
          </a:p>
        </p:txBody>
      </p: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8247408" y="189602"/>
            <a:ext cx="1452155" cy="1142228"/>
            <a:chOff x="108939075" y="107036437"/>
            <a:chExt cx="1714564" cy="1532316"/>
          </a:xfrm>
        </p:grpSpPr>
        <p:pic>
          <p:nvPicPr>
            <p:cNvPr id="11" name="Picture 3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939075" y="107036437"/>
              <a:ext cx="228600" cy="1495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2" name="Picture 32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34370" y="107149528"/>
              <a:ext cx="381000" cy="1419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3" name="Picture 33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409628" y="107210001"/>
              <a:ext cx="333375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4" name="Picture 34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18585" y="107061358"/>
              <a:ext cx="276225" cy="1457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5" name="Picture 35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094510" y="107116739"/>
              <a:ext cx="247650" cy="1400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6" name="Picture 36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358364" y="107212881"/>
              <a:ext cx="295275" cy="1304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  <p:pic>
        <p:nvPicPr>
          <p:cNvPr id="18" name="Picture 18" descr="C:\Users\Natalie.McGrath\AppData\Local\Microsoft\Windows\Temporary Internet Files\Content.Outlook\Z0GV3KBW\layered-apple.jpg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087" y="185459"/>
            <a:ext cx="1347734" cy="124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4"/>
          <p:cNvSpPr txBox="1">
            <a:spLocks noChangeArrowheads="1"/>
          </p:cNvSpPr>
          <p:nvPr/>
        </p:nvSpPr>
        <p:spPr bwMode="auto">
          <a:xfrm>
            <a:off x="1335199" y="2266920"/>
            <a:ext cx="186620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endParaRPr lang="en-GB" sz="1050" b="1" dirty="0">
              <a:solidFill>
                <a:srgbClr val="CE2878"/>
              </a:solidFill>
            </a:endParaRPr>
          </a:p>
          <a:p>
            <a:pPr algn="ctr"/>
            <a:r>
              <a:rPr lang="en-GB" sz="1050" b="1" dirty="0" smtClean="0">
                <a:solidFill>
                  <a:srgbClr val="CE2878"/>
                </a:solidFill>
              </a:rPr>
              <a:t>Spaghetti Bolognaise</a:t>
            </a:r>
          </a:p>
          <a:p>
            <a:pPr algn="ctr"/>
            <a:r>
              <a:rPr lang="en-GB" sz="1050" b="1" dirty="0">
                <a:solidFill>
                  <a:srgbClr val="CE2878"/>
                </a:solidFill>
              </a:rPr>
              <a:t>w</a:t>
            </a:r>
            <a:r>
              <a:rPr lang="en-GB" sz="1050" b="1" dirty="0" smtClean="0">
                <a:solidFill>
                  <a:srgbClr val="CE2878"/>
                </a:solidFill>
              </a:rPr>
              <a:t>ith Garlic Bread</a:t>
            </a:r>
          </a:p>
          <a:p>
            <a:pPr algn="ctr"/>
            <a:endParaRPr lang="en-GB" sz="1050" b="1" dirty="0">
              <a:solidFill>
                <a:srgbClr val="CE2878"/>
              </a:solidFill>
            </a:endParaRP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3152945" y="2191316"/>
            <a:ext cx="1655762" cy="988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smtClean="0"/>
              <a:t> </a:t>
            </a:r>
            <a:r>
              <a:rPr lang="en-GB" sz="1050" b="1" dirty="0" smtClean="0">
                <a:solidFill>
                  <a:srgbClr val="CE2878"/>
                </a:solidFill>
              </a:rPr>
              <a:t>Sausage &amp; Yorkshire Pudding </a:t>
            </a:r>
            <a:r>
              <a:rPr lang="en-GB" sz="1050" b="1" dirty="0">
                <a:solidFill>
                  <a:srgbClr val="CE2878"/>
                </a:solidFill>
              </a:rPr>
              <a:t>w</a:t>
            </a:r>
            <a:r>
              <a:rPr lang="en-GB" sz="1050" b="1" dirty="0" smtClean="0">
                <a:solidFill>
                  <a:srgbClr val="CE2878"/>
                </a:solidFill>
              </a:rPr>
              <a:t>ith Homemade Gravy </a:t>
            </a:r>
          </a:p>
          <a:p>
            <a:pPr algn="ctr">
              <a:spcBef>
                <a:spcPct val="50000"/>
              </a:spcBef>
            </a:pPr>
            <a:r>
              <a:rPr lang="en-GB" sz="1050" b="1" dirty="0" smtClean="0">
                <a:solidFill>
                  <a:srgbClr val="CE2878"/>
                </a:solidFill>
              </a:rPr>
              <a:t>All </a:t>
            </a:r>
            <a:r>
              <a:rPr lang="en-GB" sz="1050" b="1" dirty="0" smtClean="0">
                <a:solidFill>
                  <a:srgbClr val="CE2878"/>
                </a:solidFill>
              </a:rPr>
              <a:t>served with Creamed Potatoes</a:t>
            </a:r>
            <a:endParaRPr lang="en-GB" sz="1050" b="1" dirty="0">
              <a:solidFill>
                <a:srgbClr val="CE2878"/>
              </a:solidFill>
            </a:endParaRPr>
          </a:p>
        </p:txBody>
      </p:sp>
      <p:sp>
        <p:nvSpPr>
          <p:cNvPr id="26" name="Text Box 6"/>
          <p:cNvSpPr txBox="1">
            <a:spLocks noChangeArrowheads="1"/>
          </p:cNvSpPr>
          <p:nvPr/>
        </p:nvSpPr>
        <p:spPr bwMode="auto">
          <a:xfrm>
            <a:off x="4791117" y="2321201"/>
            <a:ext cx="1777096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050" b="1" dirty="0" smtClean="0">
                <a:solidFill>
                  <a:srgbClr val="CE2878"/>
                </a:solidFill>
                <a:cs typeface="Arial" charset="0"/>
              </a:rPr>
              <a:t>Roast Chicken Breast Sage &amp; Onion Stuffing with Roast </a:t>
            </a:r>
            <a:r>
              <a:rPr lang="en-GB" sz="1050" b="1" dirty="0" smtClean="0">
                <a:solidFill>
                  <a:srgbClr val="CE2878"/>
                </a:solidFill>
                <a:cs typeface="Arial" charset="0"/>
              </a:rPr>
              <a:t>Potatoes</a:t>
            </a:r>
            <a:endParaRPr lang="en-GB" sz="1050" b="1" dirty="0" smtClean="0">
              <a:solidFill>
                <a:srgbClr val="CE2878"/>
              </a:solidFill>
              <a:cs typeface="Arial" charset="0"/>
            </a:endParaRPr>
          </a:p>
        </p:txBody>
      </p:sp>
      <p:sp>
        <p:nvSpPr>
          <p:cNvPr id="27" name="Text Box 7"/>
          <p:cNvSpPr txBox="1">
            <a:spLocks noChangeArrowheads="1"/>
          </p:cNvSpPr>
          <p:nvPr/>
        </p:nvSpPr>
        <p:spPr bwMode="auto">
          <a:xfrm>
            <a:off x="6624185" y="2177153"/>
            <a:ext cx="1575327" cy="5270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GB" sz="20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1050" b="1" dirty="0" smtClean="0">
                <a:solidFill>
                  <a:srgbClr val="CE2878"/>
                </a:solidFill>
              </a:rPr>
              <a:t>Chicken</a:t>
            </a:r>
            <a:r>
              <a:rPr lang="en-GB" sz="1050" b="1" dirty="0" smtClean="0">
                <a:solidFill>
                  <a:srgbClr val="CE2878"/>
                </a:solidFill>
              </a:rPr>
              <a:t> </a:t>
            </a:r>
            <a:r>
              <a:rPr lang="en-GB" sz="1050" b="1" dirty="0" smtClean="0">
                <a:solidFill>
                  <a:srgbClr val="CE2878"/>
                </a:solidFill>
              </a:rPr>
              <a:t>Curry with Wholemeal </a:t>
            </a:r>
            <a:r>
              <a:rPr lang="en-GB" sz="1050" b="1" dirty="0" smtClean="0">
                <a:solidFill>
                  <a:srgbClr val="CE2878"/>
                </a:solidFill>
              </a:rPr>
              <a:t>Rice</a:t>
            </a:r>
            <a:endParaRPr lang="en-GB" sz="1050" b="1" dirty="0">
              <a:solidFill>
                <a:srgbClr val="CE2878"/>
              </a:solidFill>
            </a:endParaRPr>
          </a:p>
        </p:txBody>
      </p:sp>
      <p:sp>
        <p:nvSpPr>
          <p:cNvPr id="28" name="Text Box 8"/>
          <p:cNvSpPr txBox="1">
            <a:spLocks noChangeArrowheads="1"/>
          </p:cNvSpPr>
          <p:nvPr/>
        </p:nvSpPr>
        <p:spPr bwMode="auto">
          <a:xfrm>
            <a:off x="8248564" y="2251951"/>
            <a:ext cx="1525628" cy="80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050" b="1" dirty="0" smtClean="0">
                <a:solidFill>
                  <a:srgbClr val="CE2878"/>
                </a:solidFill>
              </a:rPr>
              <a:t>Homemade </a:t>
            </a:r>
            <a:r>
              <a:rPr lang="en-GB" sz="1050" b="1" dirty="0" smtClean="0">
                <a:solidFill>
                  <a:srgbClr val="CE2878"/>
                </a:solidFill>
              </a:rPr>
              <a:t>Vegetable  Pizza with </a:t>
            </a:r>
            <a:r>
              <a:rPr lang="en-GB" sz="1050" b="1" dirty="0"/>
              <a:t>C</a:t>
            </a:r>
            <a:r>
              <a:rPr lang="en-GB" sz="1050" b="1" dirty="0" smtClean="0"/>
              <a:t>hips  </a:t>
            </a:r>
          </a:p>
          <a:p>
            <a:pPr algn="ctr">
              <a:spcBef>
                <a:spcPct val="50000"/>
              </a:spcBef>
            </a:pPr>
            <a:r>
              <a:rPr lang="en-GB" b="1" dirty="0" smtClean="0"/>
              <a:t> </a:t>
            </a:r>
            <a:endParaRPr lang="en-GB" b="1" dirty="0"/>
          </a:p>
        </p:txBody>
      </p:sp>
      <p:sp>
        <p:nvSpPr>
          <p:cNvPr id="29" name="Text Box 9"/>
          <p:cNvSpPr txBox="1">
            <a:spLocks noChangeArrowheads="1"/>
          </p:cNvSpPr>
          <p:nvPr/>
        </p:nvSpPr>
        <p:spPr bwMode="auto">
          <a:xfrm>
            <a:off x="1507193" y="3962469"/>
            <a:ext cx="1441450" cy="515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</a:rPr>
              <a:t>Carrots </a:t>
            </a:r>
          </a:p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</a:rPr>
              <a:t>Sweetcorn</a:t>
            </a:r>
            <a:endParaRPr lang="en-GB" sz="11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4922102" y="3933722"/>
            <a:ext cx="1441450" cy="515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7635"/>
                </a:solidFill>
              </a:rPr>
              <a:t>Carrots</a:t>
            </a:r>
          </a:p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7635"/>
                </a:solidFill>
              </a:rPr>
              <a:t>Green Beans </a:t>
            </a:r>
            <a:endParaRPr lang="en-GB" sz="1100" b="1" dirty="0">
              <a:solidFill>
                <a:srgbClr val="007635"/>
              </a:solidFill>
            </a:endParaRP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8271587" y="3933722"/>
            <a:ext cx="1441450" cy="515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</a:rPr>
              <a:t>Baked Beans</a:t>
            </a:r>
          </a:p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</a:rPr>
              <a:t> Garden </a:t>
            </a:r>
            <a:r>
              <a:rPr lang="en-GB" sz="1100" b="1" dirty="0">
                <a:solidFill>
                  <a:schemeClr val="accent3">
                    <a:lumMod val="50000"/>
                  </a:schemeClr>
                </a:solidFill>
              </a:rPr>
              <a:t>P</a:t>
            </a:r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</a:rPr>
              <a:t>eas</a:t>
            </a:r>
            <a:endParaRPr lang="en-GB" sz="11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4" name="Text Box 14"/>
          <p:cNvSpPr txBox="1">
            <a:spLocks noChangeArrowheads="1"/>
          </p:cNvSpPr>
          <p:nvPr/>
        </p:nvSpPr>
        <p:spPr bwMode="auto">
          <a:xfrm>
            <a:off x="1456844" y="4699160"/>
            <a:ext cx="1584325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6600"/>
                </a:solidFill>
              </a:rPr>
              <a:t>Seasonal Salad </a:t>
            </a:r>
            <a:endParaRPr lang="en-GB" sz="1100" b="1" dirty="0">
              <a:solidFill>
                <a:srgbClr val="006600"/>
              </a:solidFill>
            </a:endParaRPr>
          </a:p>
        </p:txBody>
      </p:sp>
      <p:sp>
        <p:nvSpPr>
          <p:cNvPr id="35" name="Text Box 15"/>
          <p:cNvSpPr txBox="1">
            <a:spLocks noChangeArrowheads="1"/>
          </p:cNvSpPr>
          <p:nvPr/>
        </p:nvSpPr>
        <p:spPr bwMode="auto">
          <a:xfrm>
            <a:off x="3152945" y="4699160"/>
            <a:ext cx="1584325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006600"/>
                </a:solidFill>
              </a:rPr>
              <a:t>Seasonal </a:t>
            </a:r>
            <a:r>
              <a:rPr lang="en-GB" sz="1100" b="1" dirty="0" smtClean="0">
                <a:solidFill>
                  <a:srgbClr val="006600"/>
                </a:solidFill>
              </a:rPr>
              <a:t>Salad </a:t>
            </a:r>
            <a:endParaRPr lang="en-GB" sz="1100" b="1" dirty="0">
              <a:solidFill>
                <a:srgbClr val="006600"/>
              </a:solidFill>
            </a:endParaRPr>
          </a:p>
        </p:txBody>
      </p:sp>
      <p:sp>
        <p:nvSpPr>
          <p:cNvPr id="36" name="Text Box 16"/>
          <p:cNvSpPr txBox="1">
            <a:spLocks noChangeArrowheads="1"/>
          </p:cNvSpPr>
          <p:nvPr/>
        </p:nvSpPr>
        <p:spPr bwMode="auto">
          <a:xfrm>
            <a:off x="4890725" y="4663709"/>
            <a:ext cx="1584325" cy="26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006600"/>
                </a:solidFill>
              </a:rPr>
              <a:t>Seasonal </a:t>
            </a:r>
            <a:r>
              <a:rPr lang="en-GB" sz="1100" b="1" dirty="0" smtClean="0">
                <a:solidFill>
                  <a:srgbClr val="006600"/>
                </a:solidFill>
              </a:rPr>
              <a:t>Salad </a:t>
            </a:r>
            <a:endParaRPr lang="en-GB" sz="1100" b="1" dirty="0">
              <a:solidFill>
                <a:srgbClr val="006600"/>
              </a:solidFill>
            </a:endParaRPr>
          </a:p>
        </p:txBody>
      </p:sp>
      <p:sp>
        <p:nvSpPr>
          <p:cNvPr id="37" name="Text Box 17"/>
          <p:cNvSpPr txBox="1">
            <a:spLocks noChangeArrowheads="1"/>
          </p:cNvSpPr>
          <p:nvPr/>
        </p:nvSpPr>
        <p:spPr bwMode="auto">
          <a:xfrm>
            <a:off x="6563863" y="4667612"/>
            <a:ext cx="174942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>
                <a:solidFill>
                  <a:srgbClr val="006600"/>
                </a:solidFill>
              </a:rPr>
              <a:t>Seasonal </a:t>
            </a:r>
            <a:r>
              <a:rPr lang="en-GB" sz="1100" b="1" dirty="0" smtClean="0">
                <a:solidFill>
                  <a:srgbClr val="006600"/>
                </a:solidFill>
              </a:rPr>
              <a:t>Salad </a:t>
            </a:r>
            <a:endParaRPr lang="en-GB" sz="1100" b="1" dirty="0">
              <a:solidFill>
                <a:srgbClr val="006600"/>
              </a:solidFill>
            </a:endParaRPr>
          </a:p>
        </p:txBody>
      </p:sp>
      <p:sp>
        <p:nvSpPr>
          <p:cNvPr id="38" name="Text Box 18"/>
          <p:cNvSpPr txBox="1">
            <a:spLocks noChangeArrowheads="1"/>
          </p:cNvSpPr>
          <p:nvPr/>
        </p:nvSpPr>
        <p:spPr bwMode="auto">
          <a:xfrm>
            <a:off x="8231957" y="4533068"/>
            <a:ext cx="158432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GB" sz="1100" b="1" dirty="0">
              <a:solidFill>
                <a:srgbClr val="007635"/>
              </a:solidFill>
            </a:endParaRPr>
          </a:p>
        </p:txBody>
      </p:sp>
      <p:sp>
        <p:nvSpPr>
          <p:cNvPr id="39" name="Text Box 19"/>
          <p:cNvSpPr txBox="1">
            <a:spLocks noChangeArrowheads="1"/>
          </p:cNvSpPr>
          <p:nvPr/>
        </p:nvSpPr>
        <p:spPr bwMode="auto">
          <a:xfrm>
            <a:off x="1367020" y="5295522"/>
            <a:ext cx="1758950" cy="473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25000"/>
              </a:spcBef>
            </a:pPr>
            <a:r>
              <a:rPr lang="en-GB" sz="1100" b="1" dirty="0" smtClean="0">
                <a:solidFill>
                  <a:srgbClr val="CE2878"/>
                </a:solidFill>
              </a:rPr>
              <a:t>Pear Sponge</a:t>
            </a:r>
          </a:p>
          <a:p>
            <a:pPr algn="ctr">
              <a:spcBef>
                <a:spcPct val="25000"/>
              </a:spcBef>
            </a:pPr>
            <a:r>
              <a:rPr lang="en-GB" sz="1100" b="1" dirty="0">
                <a:solidFill>
                  <a:srgbClr val="CE2878"/>
                </a:solidFill>
              </a:rPr>
              <a:t>w</a:t>
            </a:r>
            <a:r>
              <a:rPr lang="en-GB" sz="1100" b="1" dirty="0" smtClean="0">
                <a:solidFill>
                  <a:srgbClr val="CE2878"/>
                </a:solidFill>
              </a:rPr>
              <a:t>ith Custard </a:t>
            </a:r>
            <a:endParaRPr lang="en-GB" sz="1100" b="1" dirty="0">
              <a:solidFill>
                <a:srgbClr val="CE2878"/>
              </a:solidFill>
            </a:endParaRPr>
          </a:p>
        </p:txBody>
      </p:sp>
      <p:sp>
        <p:nvSpPr>
          <p:cNvPr id="40" name="Text Box 20"/>
          <p:cNvSpPr txBox="1">
            <a:spLocks noChangeArrowheads="1"/>
          </p:cNvSpPr>
          <p:nvPr/>
        </p:nvSpPr>
        <p:spPr bwMode="auto">
          <a:xfrm>
            <a:off x="3217135" y="5331232"/>
            <a:ext cx="154673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r>
              <a:rPr lang="en-GB" sz="1100" b="1" dirty="0" smtClean="0">
                <a:solidFill>
                  <a:srgbClr val="CE2878"/>
                </a:solidFill>
              </a:rPr>
              <a:t>  Rice Pudding with Mandarin </a:t>
            </a:r>
            <a:r>
              <a:rPr lang="en-GB" sz="1100" b="1" dirty="0">
                <a:solidFill>
                  <a:srgbClr val="CE2878"/>
                </a:solidFill>
              </a:rPr>
              <a:t>O</a:t>
            </a:r>
            <a:r>
              <a:rPr lang="en-GB" sz="1100" b="1" dirty="0" smtClean="0">
                <a:solidFill>
                  <a:srgbClr val="CE2878"/>
                </a:solidFill>
              </a:rPr>
              <a:t>ranges</a:t>
            </a:r>
            <a:endParaRPr lang="en-GB" sz="1100" b="1" dirty="0">
              <a:solidFill>
                <a:srgbClr val="CE2878"/>
              </a:solidFill>
            </a:endParaRPr>
          </a:p>
        </p:txBody>
      </p:sp>
      <p:sp>
        <p:nvSpPr>
          <p:cNvPr id="41" name="Text Box 22"/>
          <p:cNvSpPr txBox="1">
            <a:spLocks noChangeArrowheads="1"/>
          </p:cNvSpPr>
          <p:nvPr/>
        </p:nvSpPr>
        <p:spPr bwMode="auto">
          <a:xfrm>
            <a:off x="6622260" y="5251476"/>
            <a:ext cx="1617662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25000"/>
              </a:spcBef>
            </a:pPr>
            <a:r>
              <a:rPr lang="en-GB" sz="1100" b="1" dirty="0" smtClean="0">
                <a:solidFill>
                  <a:srgbClr val="CE2878"/>
                </a:solidFill>
              </a:rPr>
              <a:t>Chocolate Surprise  </a:t>
            </a:r>
            <a:r>
              <a:rPr lang="en-GB" sz="1100" b="1" dirty="0">
                <a:solidFill>
                  <a:srgbClr val="CE2878"/>
                </a:solidFill>
              </a:rPr>
              <a:t>C</a:t>
            </a:r>
            <a:r>
              <a:rPr lang="en-GB" sz="1100" b="1" dirty="0" smtClean="0">
                <a:solidFill>
                  <a:srgbClr val="CE2878"/>
                </a:solidFill>
              </a:rPr>
              <a:t>ake </a:t>
            </a:r>
            <a:r>
              <a:rPr lang="en-GB" sz="1100" b="1" dirty="0">
                <a:solidFill>
                  <a:srgbClr val="CE2878"/>
                </a:solidFill>
              </a:rPr>
              <a:t>w</a:t>
            </a:r>
            <a:r>
              <a:rPr lang="en-GB" sz="1100" b="1" dirty="0" smtClean="0">
                <a:solidFill>
                  <a:srgbClr val="CE2878"/>
                </a:solidFill>
              </a:rPr>
              <a:t>ith Topping</a:t>
            </a:r>
            <a:endParaRPr lang="en-GB" sz="1100" b="1" dirty="0">
              <a:solidFill>
                <a:srgbClr val="CE2878"/>
              </a:solidFill>
            </a:endParaRPr>
          </a:p>
        </p:txBody>
      </p:sp>
      <p:sp>
        <p:nvSpPr>
          <p:cNvPr id="42" name="Text Box 23"/>
          <p:cNvSpPr txBox="1">
            <a:spLocks noChangeArrowheads="1"/>
          </p:cNvSpPr>
          <p:nvPr/>
        </p:nvSpPr>
        <p:spPr bwMode="auto">
          <a:xfrm>
            <a:off x="8076916" y="5228418"/>
            <a:ext cx="1830792" cy="684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25000"/>
              </a:spcBef>
            </a:pPr>
            <a:r>
              <a:rPr lang="en-GB" sz="1100" b="1" dirty="0" smtClean="0">
                <a:solidFill>
                  <a:srgbClr val="CE2878"/>
                </a:solidFill>
              </a:rPr>
              <a:t>Apple &amp; Carrot </a:t>
            </a:r>
          </a:p>
          <a:p>
            <a:pPr algn="ctr">
              <a:spcBef>
                <a:spcPct val="25000"/>
              </a:spcBef>
            </a:pPr>
            <a:r>
              <a:rPr lang="en-GB" sz="1100" b="1" dirty="0" smtClean="0">
                <a:solidFill>
                  <a:srgbClr val="CE2878"/>
                </a:solidFill>
              </a:rPr>
              <a:t>Muffin </a:t>
            </a:r>
          </a:p>
          <a:p>
            <a:pPr algn="ctr">
              <a:spcBef>
                <a:spcPct val="25000"/>
              </a:spcBef>
            </a:pPr>
            <a:r>
              <a:rPr lang="en-GB" sz="1100" b="1" dirty="0" smtClean="0">
                <a:solidFill>
                  <a:srgbClr val="CE2878"/>
                </a:solidFill>
              </a:rPr>
              <a:t>with Glass of Milk</a:t>
            </a:r>
            <a:endParaRPr lang="en-GB" sz="1100" b="1" dirty="0">
              <a:solidFill>
                <a:srgbClr val="CE2878"/>
              </a:solidFill>
            </a:endParaRPr>
          </a:p>
        </p:txBody>
      </p:sp>
      <p:sp>
        <p:nvSpPr>
          <p:cNvPr id="43" name="Rectangle 37"/>
          <p:cNvSpPr>
            <a:spLocks noChangeArrowheads="1"/>
          </p:cNvSpPr>
          <p:nvPr/>
        </p:nvSpPr>
        <p:spPr bwMode="auto">
          <a:xfrm>
            <a:off x="4855007" y="5186844"/>
            <a:ext cx="1655762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endParaRPr lang="en-GB" sz="1100" b="1" dirty="0">
              <a:solidFill>
                <a:srgbClr val="CE2878"/>
              </a:solidFill>
            </a:endParaRPr>
          </a:p>
          <a:p>
            <a:pPr algn="ctr"/>
            <a:endParaRPr lang="en-GB" sz="1100" b="1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 Box 9"/>
          <p:cNvSpPr txBox="1">
            <a:spLocks noChangeArrowheads="1"/>
          </p:cNvSpPr>
          <p:nvPr/>
        </p:nvSpPr>
        <p:spPr bwMode="auto">
          <a:xfrm>
            <a:off x="3228936" y="3933722"/>
            <a:ext cx="1441450" cy="515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7635"/>
                </a:solidFill>
              </a:rPr>
              <a:t>Cauliflower</a:t>
            </a:r>
          </a:p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7635"/>
                </a:solidFill>
              </a:rPr>
              <a:t> Broccoli </a:t>
            </a:r>
            <a:endParaRPr lang="en-GB" sz="1100" b="1" dirty="0">
              <a:solidFill>
                <a:srgbClr val="007635"/>
              </a:solidFill>
            </a:endParaRPr>
          </a:p>
        </p:txBody>
      </p:sp>
      <p:sp>
        <p:nvSpPr>
          <p:cNvPr id="45" name="Text Box 11"/>
          <p:cNvSpPr txBox="1">
            <a:spLocks noChangeArrowheads="1"/>
          </p:cNvSpPr>
          <p:nvPr/>
        </p:nvSpPr>
        <p:spPr bwMode="auto">
          <a:xfrm>
            <a:off x="6717850" y="3933722"/>
            <a:ext cx="1441450" cy="515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</a:rPr>
              <a:t>Sweetcorn</a:t>
            </a:r>
          </a:p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chemeClr val="accent3">
                    <a:lumMod val="50000"/>
                  </a:schemeClr>
                </a:solidFill>
              </a:rPr>
              <a:t>Peas</a:t>
            </a:r>
            <a:endParaRPr lang="en-GB" sz="11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6" name="Picture 24" descr="MC900438247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7020" y="2325770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" name="Picture 24" descr="MC900438247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552" y="2450925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" name="Picture 24" descr="MC900438247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1518" y="2204114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" name="Picture 24" descr="MC900438247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2563" y="2313670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24" descr="MC900438247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3960" y="5191342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24" descr="MC900438247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8213" y="5228418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473960" y="5860681"/>
            <a:ext cx="683353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dirty="0" smtClean="0">
                <a:solidFill>
                  <a:srgbClr val="92D050"/>
                </a:solidFill>
                <a:latin typeface="Impact" pitchFamily="34" charset="0"/>
              </a:rPr>
              <a:t>Week Commencing: 17/11/14 -  8/12/14  - 29/12/14 - 19/1/15 - 16/2/15 - 9/3/15 - 30/3/15 - 20/4/15 </a:t>
            </a:r>
            <a:endParaRPr lang="en-GB" sz="1400" dirty="0">
              <a:solidFill>
                <a:srgbClr val="92D050"/>
              </a:solidFill>
              <a:latin typeface="Impact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29603" y="730287"/>
            <a:ext cx="5399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6"/>
                </a:solidFill>
                <a:latin typeface="Impact" pitchFamily="34" charset="0"/>
              </a:rPr>
              <a:t>FIRST &amp; PRIMARY SCHOOL</a:t>
            </a:r>
            <a:endParaRPr lang="en-GB" sz="3600" dirty="0">
              <a:solidFill>
                <a:schemeClr val="accent6"/>
              </a:solidFill>
              <a:latin typeface="Impact" pitchFamily="34" charset="0"/>
            </a:endParaRPr>
          </a:p>
        </p:txBody>
      </p:sp>
      <p:sp>
        <p:nvSpPr>
          <p:cNvPr id="62" name="Text Box 17"/>
          <p:cNvSpPr txBox="1">
            <a:spLocks noChangeArrowheads="1"/>
          </p:cNvSpPr>
          <p:nvPr/>
        </p:nvSpPr>
        <p:spPr bwMode="auto">
          <a:xfrm>
            <a:off x="8053584" y="4663709"/>
            <a:ext cx="174942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6600"/>
                </a:solidFill>
              </a:rPr>
              <a:t>  Seasonal Salad </a:t>
            </a:r>
            <a:endParaRPr lang="en-GB" sz="1100" b="1" dirty="0">
              <a:solidFill>
                <a:srgbClr val="006600"/>
              </a:solidFill>
            </a:endParaRPr>
          </a:p>
        </p:txBody>
      </p:sp>
      <p:pic>
        <p:nvPicPr>
          <p:cNvPr id="64" name="Picture 24" descr="MC900438247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3381" y="5288388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6" name="Picture 24" descr="MC900438247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7588" y="5221676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24" descr="MC900438247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4214" y="2670037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7" name="Picture 24" descr="MC900438247[1]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0767" y="5300898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40840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70" descr="fuel logo_RGB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6939" y="6021288"/>
            <a:ext cx="1197581" cy="7000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22" descr="FFLCM_bronze_ award logo TI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093" y="6021288"/>
            <a:ext cx="1092121" cy="57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23"/>
          <p:cNvSpPr txBox="1">
            <a:spLocks noChangeArrowheads="1"/>
          </p:cNvSpPr>
          <p:nvPr/>
        </p:nvSpPr>
        <p:spPr bwMode="auto">
          <a:xfrm>
            <a:off x="1336262" y="6310119"/>
            <a:ext cx="717679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defRPr/>
            </a:pPr>
            <a:r>
              <a:rPr lang="en-GB" sz="1400" dirty="0" smtClean="0">
                <a:solidFill>
                  <a:srgbClr val="FF0066"/>
                </a:solidFill>
                <a:latin typeface="Impact" pitchFamily="34" charset="0"/>
              </a:rPr>
              <a:t>  *  Freshly Prepared Homemade Dish                      </a:t>
            </a:r>
            <a:r>
              <a:rPr lang="en-GB" sz="1400" dirty="0" smtClean="0">
                <a:solidFill>
                  <a:srgbClr val="006600"/>
                </a:solidFill>
                <a:latin typeface="Impact" pitchFamily="34" charset="0"/>
              </a:rPr>
              <a:t>*  Vegetable and Fruit in season</a:t>
            </a:r>
          </a:p>
          <a:p>
            <a:pPr algn="ctr">
              <a:defRPr/>
            </a:pPr>
            <a:r>
              <a:rPr lang="en-GB" sz="1400" dirty="0">
                <a:latin typeface="Impact" pitchFamily="34" charset="0"/>
              </a:rPr>
              <a:t>Fresh Fruit &amp; Yoghurt available </a:t>
            </a:r>
            <a:r>
              <a:rPr lang="en-GB" sz="1400" dirty="0" smtClean="0">
                <a:latin typeface="Impact" pitchFamily="34" charset="0"/>
              </a:rPr>
              <a:t>daily</a:t>
            </a:r>
            <a:endParaRPr lang="en-GB" sz="1400" dirty="0">
              <a:latin typeface="Impact" pitchFamily="34" charset="0"/>
            </a:endParaRPr>
          </a:p>
        </p:txBody>
      </p:sp>
      <p:pic>
        <p:nvPicPr>
          <p:cNvPr id="22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9435" y="6322547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1"/>
          <p:cNvSpPr txBox="1">
            <a:spLocks noChangeArrowheads="1"/>
          </p:cNvSpPr>
          <p:nvPr/>
        </p:nvSpPr>
        <p:spPr bwMode="auto">
          <a:xfrm>
            <a:off x="128985" y="98426"/>
            <a:ext cx="6172332" cy="862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r>
              <a:rPr lang="en-GB" sz="5000" dirty="0" smtClean="0">
                <a:solidFill>
                  <a:srgbClr val="FF0066"/>
                </a:solidFill>
                <a:latin typeface="Impact" pitchFamily="34" charset="0"/>
              </a:rPr>
              <a:t>WINTER</a:t>
            </a:r>
            <a:r>
              <a:rPr lang="en-GB" sz="5000" dirty="0" smtClean="0">
                <a:solidFill>
                  <a:srgbClr val="00B0F0"/>
                </a:solidFill>
                <a:latin typeface="Impact" pitchFamily="34" charset="0"/>
              </a:rPr>
              <a:t> </a:t>
            </a:r>
            <a:r>
              <a:rPr lang="en-GB" sz="5000" dirty="0">
                <a:solidFill>
                  <a:srgbClr val="FF0066"/>
                </a:solidFill>
                <a:latin typeface="Impact" pitchFamily="34" charset="0"/>
              </a:rPr>
              <a:t>MENU </a:t>
            </a:r>
            <a:r>
              <a:rPr lang="en-GB" sz="5000" dirty="0" smtClean="0">
                <a:solidFill>
                  <a:srgbClr val="FF0066"/>
                </a:solidFill>
                <a:latin typeface="Impact" pitchFamily="34" charset="0"/>
              </a:rPr>
              <a:t>2014</a:t>
            </a:r>
            <a:endParaRPr lang="en-GB" sz="5000" dirty="0">
              <a:solidFill>
                <a:srgbClr val="FF0066"/>
              </a:solidFill>
              <a:latin typeface="Impact" pitchFamily="34" charset="0"/>
            </a:endParaRPr>
          </a:p>
        </p:txBody>
      </p:sp>
      <p:graphicFrame>
        <p:nvGraphicFramePr>
          <p:cNvPr id="31" name="Tab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584705"/>
              </p:ext>
            </p:extLst>
          </p:nvPr>
        </p:nvGraphicFramePr>
        <p:xfrm>
          <a:off x="272480" y="1772816"/>
          <a:ext cx="9427080" cy="4032448"/>
        </p:xfrm>
        <a:graphic>
          <a:graphicData uri="http://schemas.openxmlformats.org/drawingml/2006/table">
            <a:tbl>
              <a:tblPr/>
              <a:tblGrid>
                <a:gridCol w="1092119"/>
                <a:gridCol w="1775952"/>
                <a:gridCol w="1624976"/>
                <a:gridCol w="1800284"/>
                <a:gridCol w="1696845"/>
                <a:gridCol w="1436904"/>
              </a:tblGrid>
              <a:tr h="42121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900" b="1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 smtClean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Monday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Tuesday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Wednesday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Thursday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20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Friday </a:t>
                      </a:r>
                      <a:endParaRPr lang="en-GB" sz="2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</a:tr>
              <a:tr h="1654986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Main Course Choices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  <a:endParaRPr lang="en-GB" sz="1000" kern="1400" dirty="0" smtClean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57623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Vegetables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000" kern="14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576231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 smtClean="0">
                          <a:solidFill>
                            <a:schemeClr val="bg1"/>
                          </a:solidFill>
                          <a:effectLst/>
                          <a:latin typeface="Impact" pitchFamily="34" charset="0"/>
                        </a:rPr>
                        <a:t>Salad Bar</a:t>
                      </a:r>
                      <a:endParaRPr lang="en-GB" sz="1400" kern="1400" dirty="0">
                        <a:solidFill>
                          <a:schemeClr val="bg1"/>
                        </a:solidFill>
                        <a:effectLst/>
                        <a:latin typeface="Impact" pitchFamily="34" charset="0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  <a:tr h="791754">
                <a:tc>
                  <a:txBody>
                    <a:bodyPr/>
                    <a:lstStyle/>
                    <a:p>
                      <a:pPr marR="0" indent="0" algn="ctr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kern="1400" dirty="0">
                          <a:solidFill>
                            <a:srgbClr val="FFFFFF"/>
                          </a:solidFill>
                          <a:effectLst/>
                          <a:latin typeface="Impact"/>
                        </a:rPr>
                        <a:t>Starters or Sweets</a:t>
                      </a:r>
                      <a:endParaRPr lang="en-GB" sz="14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kern="1400" dirty="0" smtClean="0">
                          <a:solidFill>
                            <a:srgbClr val="000000"/>
                          </a:solidFill>
                          <a:effectLst/>
                          <a:latin typeface="Impact"/>
                        </a:rPr>
                        <a:t> </a:t>
                      </a:r>
                      <a:endParaRPr lang="en-GB" sz="1000" kern="140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38206" marR="38206" marT="35267" marB="35267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163669" y="1196752"/>
            <a:ext cx="31100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rgbClr val="7030A0"/>
                </a:solidFill>
                <a:latin typeface="Impact" pitchFamily="34" charset="0"/>
              </a:rPr>
              <a:t>WEEK THREE</a:t>
            </a:r>
            <a:endParaRPr lang="en-GB" sz="3200" dirty="0">
              <a:solidFill>
                <a:srgbClr val="7030A0"/>
              </a:solidFill>
              <a:latin typeface="Impact" pitchFamily="34" charset="0"/>
            </a:endParaRPr>
          </a:p>
        </p:txBody>
      </p:sp>
      <p:grpSp>
        <p:nvGrpSpPr>
          <p:cNvPr id="10" name="Group 30"/>
          <p:cNvGrpSpPr>
            <a:grpSpLocks/>
          </p:cNvGrpSpPr>
          <p:nvPr/>
        </p:nvGrpSpPr>
        <p:grpSpPr bwMode="auto">
          <a:xfrm>
            <a:off x="8247408" y="189602"/>
            <a:ext cx="1452155" cy="1142228"/>
            <a:chOff x="108939075" y="107036437"/>
            <a:chExt cx="1714564" cy="1532316"/>
          </a:xfrm>
        </p:grpSpPr>
        <p:pic>
          <p:nvPicPr>
            <p:cNvPr id="11" name="Picture 3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8939075" y="107036437"/>
              <a:ext cx="228600" cy="1495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2" name="Picture 3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134370" y="107149528"/>
              <a:ext cx="381000" cy="14192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3" name="Picture 33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409628" y="107210001"/>
              <a:ext cx="333375" cy="12954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4" name="Picture 34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9818585" y="107061358"/>
              <a:ext cx="276225" cy="14573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5" name="Picture 35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094510" y="107116739"/>
              <a:ext cx="247650" cy="140017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6" name="Picture 36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358364" y="107212881"/>
              <a:ext cx="295275" cy="13049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</p:grpSp>
      <p:pic>
        <p:nvPicPr>
          <p:cNvPr id="18" name="Picture 18" descr="C:\Users\Natalie.McGrath\AppData\Local\Microsoft\Windows\Temporary Internet Files\Content.Outlook\Z0GV3KBW\layered-apple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3087" y="185459"/>
            <a:ext cx="1347734" cy="1244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1421971" y="2199731"/>
            <a:ext cx="1655475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r>
              <a:rPr lang="en-GB" sz="1100" b="1" dirty="0" smtClean="0">
                <a:solidFill>
                  <a:srgbClr val="CE2878"/>
                </a:solidFill>
              </a:rPr>
              <a:t>Chicken Curry</a:t>
            </a:r>
          </a:p>
          <a:p>
            <a:pPr algn="ctr"/>
            <a:r>
              <a:rPr lang="en-GB" sz="1100" b="1" dirty="0" smtClean="0">
                <a:solidFill>
                  <a:srgbClr val="CE2878"/>
                </a:solidFill>
              </a:rPr>
              <a:t>with Basmati Rice</a:t>
            </a:r>
          </a:p>
          <a:p>
            <a:pPr algn="ctr"/>
            <a:endParaRPr lang="en-GB" sz="1100" b="1" dirty="0" smtClean="0">
              <a:solidFill>
                <a:srgbClr val="CE2878"/>
              </a:solidFill>
            </a:endParaRP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3096646" y="2199731"/>
            <a:ext cx="1734739" cy="85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CE2878"/>
                </a:solidFill>
              </a:rPr>
              <a:t>Savoury Minced Beef &amp; Dumpling  </a:t>
            </a:r>
          </a:p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CE2878"/>
                </a:solidFill>
              </a:rPr>
              <a:t> </a:t>
            </a:r>
            <a:r>
              <a:rPr lang="en-GB" sz="1100" b="1" dirty="0" smtClean="0">
                <a:solidFill>
                  <a:srgbClr val="CE2878"/>
                </a:solidFill>
              </a:rPr>
              <a:t>with Creamed Potatoes</a:t>
            </a: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4777721" y="2173813"/>
            <a:ext cx="173510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r>
              <a:rPr lang="en-GB" sz="1100" b="1" dirty="0" smtClean="0">
                <a:solidFill>
                  <a:srgbClr val="CE2878"/>
                </a:solidFill>
              </a:rPr>
              <a:t>Roast  Beef &amp; Yorkshire Pudding </a:t>
            </a:r>
          </a:p>
          <a:p>
            <a:r>
              <a:rPr lang="en-GB" sz="1100" b="1" dirty="0" smtClean="0">
                <a:solidFill>
                  <a:srgbClr val="CE2878"/>
                </a:solidFill>
              </a:rPr>
              <a:t>                 </a:t>
            </a:r>
          </a:p>
          <a:p>
            <a:pPr algn="ctr"/>
            <a:r>
              <a:rPr lang="en-GB" sz="1100" b="1" dirty="0" smtClean="0">
                <a:solidFill>
                  <a:srgbClr val="CE2878"/>
                </a:solidFill>
              </a:rPr>
              <a:t> served  with             Roast Potatoes</a:t>
            </a:r>
          </a:p>
          <a:p>
            <a:r>
              <a:rPr lang="en-GB" sz="1100" b="1" dirty="0" smtClean="0">
                <a:solidFill>
                  <a:srgbClr val="CE2878"/>
                </a:solidFill>
              </a:rPr>
              <a:t>   </a:t>
            </a:r>
            <a:endParaRPr lang="en-GB" sz="1100" b="1" dirty="0">
              <a:solidFill>
                <a:srgbClr val="CE2878"/>
              </a:solidFill>
            </a:endParaRPr>
          </a:p>
        </p:txBody>
      </p:sp>
      <p:sp>
        <p:nvSpPr>
          <p:cNvPr id="26" name="Text Box 7"/>
          <p:cNvSpPr txBox="1">
            <a:spLocks noChangeArrowheads="1"/>
          </p:cNvSpPr>
          <p:nvPr/>
        </p:nvSpPr>
        <p:spPr bwMode="auto">
          <a:xfrm>
            <a:off x="6608070" y="2221633"/>
            <a:ext cx="1639338" cy="854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CE2878"/>
                </a:solidFill>
              </a:rPr>
              <a:t>Pork &amp; Vegetable  Pie with </a:t>
            </a:r>
            <a:r>
              <a:rPr lang="en-GB" sz="1100" b="1" dirty="0" smtClean="0"/>
              <a:t> </a:t>
            </a:r>
            <a:r>
              <a:rPr lang="en-GB" sz="1100" b="1" dirty="0" smtClean="0">
                <a:solidFill>
                  <a:srgbClr val="CE2878"/>
                </a:solidFill>
              </a:rPr>
              <a:t>Parsley Potatoes</a:t>
            </a:r>
            <a:endParaRPr lang="en-GB" sz="1100" b="1" dirty="0">
              <a:solidFill>
                <a:srgbClr val="CE2878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CE2878"/>
                </a:solidFill>
              </a:rPr>
              <a:t> </a:t>
            </a:r>
            <a:endParaRPr lang="en-GB" sz="1100" b="1" dirty="0" smtClean="0">
              <a:solidFill>
                <a:srgbClr val="CE2878"/>
              </a:solidFill>
            </a:endParaRPr>
          </a:p>
        </p:txBody>
      </p:sp>
      <p:sp>
        <p:nvSpPr>
          <p:cNvPr id="27" name="Text Box 8"/>
          <p:cNvSpPr txBox="1">
            <a:spLocks noChangeArrowheads="1"/>
          </p:cNvSpPr>
          <p:nvPr/>
        </p:nvSpPr>
        <p:spPr bwMode="auto">
          <a:xfrm>
            <a:off x="8268773" y="2242051"/>
            <a:ext cx="1514475" cy="6848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smtClean="0"/>
              <a:t>Wholemeal </a:t>
            </a:r>
            <a:r>
              <a:rPr lang="en-GB" sz="1100" b="1" dirty="0" smtClean="0"/>
              <a:t>Salmon </a:t>
            </a:r>
            <a:r>
              <a:rPr lang="en-GB" sz="1100" b="1" dirty="0"/>
              <a:t>F</a:t>
            </a:r>
            <a:r>
              <a:rPr lang="en-GB" sz="1100" b="1" dirty="0" smtClean="0"/>
              <a:t>illet with Chips </a:t>
            </a:r>
          </a:p>
          <a:p>
            <a:pPr algn="ctr">
              <a:spcBef>
                <a:spcPct val="50000"/>
              </a:spcBef>
            </a:pPr>
            <a:endParaRPr lang="en-GB" sz="1100" b="1" dirty="0" smtClean="0">
              <a:solidFill>
                <a:srgbClr val="CE2878"/>
              </a:solidFill>
            </a:endParaRPr>
          </a:p>
        </p:txBody>
      </p:sp>
      <p:sp>
        <p:nvSpPr>
          <p:cNvPr id="28" name="Text Box 9"/>
          <p:cNvSpPr txBox="1">
            <a:spLocks noChangeArrowheads="1"/>
          </p:cNvSpPr>
          <p:nvPr/>
        </p:nvSpPr>
        <p:spPr bwMode="auto">
          <a:xfrm>
            <a:off x="1506633" y="3902489"/>
            <a:ext cx="1441450" cy="515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8000"/>
                </a:solidFill>
              </a:rPr>
              <a:t>Garden Peas </a:t>
            </a:r>
          </a:p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8000"/>
                </a:solidFill>
              </a:rPr>
              <a:t>Sweetcorn</a:t>
            </a:r>
            <a:endParaRPr lang="en-GB" sz="1100" b="1" dirty="0">
              <a:solidFill>
                <a:srgbClr val="008000"/>
              </a:solidFill>
            </a:endParaRP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3197461" y="3914439"/>
            <a:ext cx="1441450" cy="515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6600"/>
                </a:solidFill>
              </a:rPr>
              <a:t>Cabbage </a:t>
            </a:r>
          </a:p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6600"/>
                </a:solidFill>
              </a:rPr>
              <a:t> Carrots</a:t>
            </a:r>
            <a:endParaRPr lang="en-GB" sz="1100" b="1" dirty="0">
              <a:solidFill>
                <a:srgbClr val="006600"/>
              </a:solidFill>
            </a:endParaRPr>
          </a:p>
        </p:txBody>
      </p:sp>
      <p:sp>
        <p:nvSpPr>
          <p:cNvPr id="30" name="Text Box 11"/>
          <p:cNvSpPr txBox="1">
            <a:spLocks noChangeArrowheads="1"/>
          </p:cNvSpPr>
          <p:nvPr/>
        </p:nvSpPr>
        <p:spPr bwMode="auto">
          <a:xfrm>
            <a:off x="4930579" y="3902489"/>
            <a:ext cx="1441450" cy="515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6600"/>
                </a:solidFill>
              </a:rPr>
              <a:t>Mixed Vegetables</a:t>
            </a:r>
            <a:endParaRPr lang="en-GB" sz="1100" b="1" dirty="0">
              <a:solidFill>
                <a:srgbClr val="006600"/>
              </a:solidFill>
            </a:endParaRPr>
          </a:p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6600"/>
                </a:solidFill>
              </a:rPr>
              <a:t> Broccoli Florets </a:t>
            </a:r>
            <a:endParaRPr lang="en-GB" sz="1100" b="1" dirty="0">
              <a:solidFill>
                <a:srgbClr val="006600"/>
              </a:solidFill>
            </a:endParaRPr>
          </a:p>
        </p:txBody>
      </p:sp>
      <p:sp>
        <p:nvSpPr>
          <p:cNvPr id="32" name="Text Box 13"/>
          <p:cNvSpPr txBox="1">
            <a:spLocks noChangeArrowheads="1"/>
          </p:cNvSpPr>
          <p:nvPr/>
        </p:nvSpPr>
        <p:spPr bwMode="auto">
          <a:xfrm>
            <a:off x="8258113" y="3914439"/>
            <a:ext cx="1441450" cy="515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8000"/>
                </a:solidFill>
              </a:rPr>
              <a:t>Garden Peas</a:t>
            </a:r>
          </a:p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8000"/>
                </a:solidFill>
              </a:rPr>
              <a:t> </a:t>
            </a:r>
            <a:r>
              <a:rPr lang="en-GB" sz="1100" b="1" dirty="0" smtClean="0"/>
              <a:t>Baked Beans</a:t>
            </a:r>
            <a:endParaRPr lang="en-GB" sz="1100" b="1" dirty="0"/>
          </a:p>
        </p:txBody>
      </p:sp>
      <p:sp>
        <p:nvSpPr>
          <p:cNvPr id="34" name="Text Box 11"/>
          <p:cNvSpPr txBox="1">
            <a:spLocks noChangeArrowheads="1"/>
          </p:cNvSpPr>
          <p:nvPr/>
        </p:nvSpPr>
        <p:spPr bwMode="auto">
          <a:xfrm>
            <a:off x="6607105" y="3554126"/>
            <a:ext cx="1719904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endParaRPr lang="en-GB" sz="1100" b="1" dirty="0" smtClean="0"/>
          </a:p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8000"/>
                </a:solidFill>
              </a:rPr>
              <a:t>Roasted </a:t>
            </a:r>
            <a:r>
              <a:rPr lang="en-GB" sz="1100" b="1" dirty="0">
                <a:solidFill>
                  <a:srgbClr val="008000"/>
                </a:solidFill>
              </a:rPr>
              <a:t>R</a:t>
            </a:r>
            <a:r>
              <a:rPr lang="en-GB" sz="1100" b="1" dirty="0" smtClean="0">
                <a:solidFill>
                  <a:srgbClr val="008000"/>
                </a:solidFill>
              </a:rPr>
              <a:t>oot Vegetables</a:t>
            </a:r>
          </a:p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8000"/>
                </a:solidFill>
              </a:rPr>
              <a:t>Cauliflower </a:t>
            </a:r>
            <a:endParaRPr lang="en-GB" sz="1100" b="1" dirty="0">
              <a:solidFill>
                <a:srgbClr val="008000"/>
              </a:solidFill>
            </a:endParaRPr>
          </a:p>
        </p:txBody>
      </p:sp>
      <p:sp>
        <p:nvSpPr>
          <p:cNvPr id="35" name="Text Box 14"/>
          <p:cNvSpPr txBox="1">
            <a:spLocks noChangeArrowheads="1"/>
          </p:cNvSpPr>
          <p:nvPr/>
        </p:nvSpPr>
        <p:spPr bwMode="auto">
          <a:xfrm>
            <a:off x="1430344" y="4526637"/>
            <a:ext cx="1692275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6600"/>
                </a:solidFill>
              </a:rPr>
              <a:t>Seasonal Salad</a:t>
            </a:r>
            <a:endParaRPr lang="en-GB" sz="1100" b="1" dirty="0">
              <a:solidFill>
                <a:srgbClr val="006600"/>
              </a:solidFill>
            </a:endParaRPr>
          </a:p>
        </p:txBody>
      </p:sp>
      <p:sp>
        <p:nvSpPr>
          <p:cNvPr id="36" name="Text Box 15"/>
          <p:cNvSpPr txBox="1">
            <a:spLocks noChangeArrowheads="1"/>
          </p:cNvSpPr>
          <p:nvPr/>
        </p:nvSpPr>
        <p:spPr bwMode="auto">
          <a:xfrm>
            <a:off x="3166408" y="4523994"/>
            <a:ext cx="1611313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8000"/>
                </a:solidFill>
              </a:rPr>
              <a:t>Seasonal Salad</a:t>
            </a:r>
            <a:endParaRPr lang="en-GB" sz="1100" b="1" dirty="0">
              <a:solidFill>
                <a:srgbClr val="008000"/>
              </a:solidFill>
            </a:endParaRPr>
          </a:p>
        </p:txBody>
      </p:sp>
      <p:sp>
        <p:nvSpPr>
          <p:cNvPr id="37" name="Text Box 16"/>
          <p:cNvSpPr txBox="1">
            <a:spLocks noChangeArrowheads="1"/>
          </p:cNvSpPr>
          <p:nvPr/>
        </p:nvSpPr>
        <p:spPr bwMode="auto">
          <a:xfrm>
            <a:off x="4895654" y="4542102"/>
            <a:ext cx="1511300" cy="261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6600"/>
                </a:solidFill>
              </a:rPr>
              <a:t>Seasonal Salad</a:t>
            </a:r>
            <a:endParaRPr lang="en-GB" sz="1100" b="1" dirty="0">
              <a:solidFill>
                <a:srgbClr val="006600"/>
              </a:solidFill>
            </a:endParaRPr>
          </a:p>
        </p:txBody>
      </p:sp>
      <p:sp>
        <p:nvSpPr>
          <p:cNvPr id="38" name="Text Box 17"/>
          <p:cNvSpPr txBox="1">
            <a:spLocks noChangeArrowheads="1"/>
          </p:cNvSpPr>
          <p:nvPr/>
        </p:nvSpPr>
        <p:spPr bwMode="auto">
          <a:xfrm>
            <a:off x="6640827" y="4542430"/>
            <a:ext cx="1573824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6600"/>
                </a:solidFill>
              </a:rPr>
              <a:t>Seasonal Salad</a:t>
            </a:r>
            <a:endParaRPr lang="en-GB" sz="1100" b="1" dirty="0">
              <a:solidFill>
                <a:srgbClr val="006600"/>
              </a:solidFill>
            </a:endParaRPr>
          </a:p>
        </p:txBody>
      </p:sp>
      <p:sp>
        <p:nvSpPr>
          <p:cNvPr id="39" name="Text Box 18"/>
          <p:cNvSpPr txBox="1">
            <a:spLocks noChangeArrowheads="1"/>
          </p:cNvSpPr>
          <p:nvPr/>
        </p:nvSpPr>
        <p:spPr bwMode="auto">
          <a:xfrm>
            <a:off x="8268773" y="4526637"/>
            <a:ext cx="1511300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006600"/>
                </a:solidFill>
              </a:rPr>
              <a:t>Seasonal Salad</a:t>
            </a:r>
            <a:endParaRPr lang="en-GB" sz="1100" b="1" dirty="0"/>
          </a:p>
        </p:txBody>
      </p:sp>
      <p:sp>
        <p:nvSpPr>
          <p:cNvPr id="40" name="Text Box 19"/>
          <p:cNvSpPr txBox="1">
            <a:spLocks noChangeArrowheads="1"/>
          </p:cNvSpPr>
          <p:nvPr/>
        </p:nvSpPr>
        <p:spPr bwMode="auto">
          <a:xfrm>
            <a:off x="1360214" y="5170630"/>
            <a:ext cx="173831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r>
              <a:rPr lang="en-GB" sz="1100" b="1" dirty="0" smtClean="0">
                <a:solidFill>
                  <a:srgbClr val="CE2878"/>
                </a:solidFill>
              </a:rPr>
              <a:t>Fruit Crumble with </a:t>
            </a:r>
            <a:r>
              <a:rPr lang="en-GB" sz="1100" b="1" dirty="0">
                <a:solidFill>
                  <a:srgbClr val="CE2878"/>
                </a:solidFill>
              </a:rPr>
              <a:t>C</a:t>
            </a:r>
            <a:r>
              <a:rPr lang="en-GB" sz="1100" b="1" dirty="0" smtClean="0">
                <a:solidFill>
                  <a:srgbClr val="CE2878"/>
                </a:solidFill>
              </a:rPr>
              <a:t>ustard</a:t>
            </a:r>
            <a:endParaRPr lang="en-GB" sz="1100" b="1" dirty="0">
              <a:solidFill>
                <a:srgbClr val="CE2878"/>
              </a:solidFill>
            </a:endParaRPr>
          </a:p>
        </p:txBody>
      </p:sp>
      <p:sp>
        <p:nvSpPr>
          <p:cNvPr id="41" name="Text Box 20"/>
          <p:cNvSpPr txBox="1">
            <a:spLocks noChangeArrowheads="1"/>
          </p:cNvSpPr>
          <p:nvPr/>
        </p:nvSpPr>
        <p:spPr bwMode="auto">
          <a:xfrm>
            <a:off x="3090100" y="5137044"/>
            <a:ext cx="172924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err="1" smtClean="0">
                <a:solidFill>
                  <a:srgbClr val="CE2878"/>
                </a:solidFill>
              </a:rPr>
              <a:t>Oaty</a:t>
            </a:r>
            <a:r>
              <a:rPr lang="en-GB" sz="1100" b="1" dirty="0" smtClean="0">
                <a:solidFill>
                  <a:srgbClr val="CE2878"/>
                </a:solidFill>
              </a:rPr>
              <a:t> Biscuit with Slice of Apple</a:t>
            </a:r>
            <a:endParaRPr lang="en-GB" sz="1100" b="1" dirty="0"/>
          </a:p>
        </p:txBody>
      </p:sp>
      <p:sp>
        <p:nvSpPr>
          <p:cNvPr id="42" name="Text Box 21"/>
          <p:cNvSpPr txBox="1">
            <a:spLocks noChangeArrowheads="1"/>
          </p:cNvSpPr>
          <p:nvPr/>
        </p:nvSpPr>
        <p:spPr bwMode="auto">
          <a:xfrm>
            <a:off x="4809435" y="5181005"/>
            <a:ext cx="1703387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r>
              <a:rPr lang="en-GB" sz="1100" b="1" dirty="0" smtClean="0">
                <a:solidFill>
                  <a:srgbClr val="CE2878"/>
                </a:solidFill>
              </a:rPr>
              <a:t>Fruity Cheese Cake</a:t>
            </a:r>
            <a:endParaRPr lang="en-GB" sz="1100" b="1" dirty="0" smtClean="0"/>
          </a:p>
        </p:txBody>
      </p:sp>
      <p:sp>
        <p:nvSpPr>
          <p:cNvPr id="43" name="Text Box 22"/>
          <p:cNvSpPr txBox="1">
            <a:spLocks noChangeArrowheads="1"/>
          </p:cNvSpPr>
          <p:nvPr/>
        </p:nvSpPr>
        <p:spPr bwMode="auto">
          <a:xfrm>
            <a:off x="6585295" y="5170631"/>
            <a:ext cx="1662113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/>
            <a:r>
              <a:rPr lang="en-GB" sz="1100" b="1" dirty="0" smtClean="0">
                <a:solidFill>
                  <a:srgbClr val="CE2878"/>
                </a:solidFill>
              </a:rPr>
              <a:t>Orange Sponge with Custard</a:t>
            </a:r>
            <a:endParaRPr lang="en-GB" sz="1100" b="1" dirty="0"/>
          </a:p>
        </p:txBody>
      </p:sp>
      <p:sp>
        <p:nvSpPr>
          <p:cNvPr id="44" name="Text Box 23"/>
          <p:cNvSpPr txBox="1">
            <a:spLocks noChangeArrowheads="1"/>
          </p:cNvSpPr>
          <p:nvPr/>
        </p:nvSpPr>
        <p:spPr bwMode="auto">
          <a:xfrm>
            <a:off x="8288958" y="5175202"/>
            <a:ext cx="1470930" cy="6001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  <a:ea typeface="ヒラギノ角ゴ Pro W3" pitchFamily="1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GB" sz="1100" b="1" dirty="0" smtClean="0">
                <a:solidFill>
                  <a:srgbClr val="CE2878"/>
                </a:solidFill>
              </a:rPr>
              <a:t>Chocolate Crunch Slice with Glass of Milk</a:t>
            </a:r>
            <a:endParaRPr lang="en-GB" sz="1100" b="1" dirty="0"/>
          </a:p>
        </p:txBody>
      </p:sp>
      <p:pic>
        <p:nvPicPr>
          <p:cNvPr id="45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74" y="2261287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1209" y="2390690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2971" y="2213530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2791" y="2536296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6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914" y="5061075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7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8853" y="5426370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8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5990" y="5017684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9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9026" y="5017684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/>
          <p:cNvSpPr/>
          <p:nvPr/>
        </p:nvSpPr>
        <p:spPr>
          <a:xfrm>
            <a:off x="1645891" y="5879872"/>
            <a:ext cx="68735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1400" dirty="0" smtClean="0">
                <a:solidFill>
                  <a:srgbClr val="7030A0"/>
                </a:solidFill>
                <a:latin typeface="Impact" pitchFamily="34" charset="0"/>
              </a:rPr>
              <a:t>Week Commencing: 24/11/14 - 15/12/14 - 5/1/15 - 26/1/15 - 2/2/15 - 23/2/15 - 16/3/15 -</a:t>
            </a:r>
          </a:p>
          <a:p>
            <a:pPr>
              <a:defRPr/>
            </a:pPr>
            <a:r>
              <a:rPr lang="en-GB" sz="1400" dirty="0" smtClean="0">
                <a:solidFill>
                  <a:srgbClr val="7030A0"/>
                </a:solidFill>
                <a:latin typeface="Impact" pitchFamily="34" charset="0"/>
              </a:rPr>
              <a:t>7/4/15    </a:t>
            </a:r>
            <a:endParaRPr lang="en-GB" sz="1400" dirty="0">
              <a:solidFill>
                <a:srgbClr val="7030A0"/>
              </a:solidFill>
              <a:latin typeface="Impact" pitchFamily="34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29603" y="730287"/>
            <a:ext cx="53992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chemeClr val="accent6"/>
                </a:solidFill>
                <a:latin typeface="Impact" pitchFamily="34" charset="0"/>
              </a:rPr>
              <a:t>FIRST &amp; PRIMARY SCHOOL</a:t>
            </a:r>
            <a:endParaRPr lang="en-GB" sz="3600" dirty="0">
              <a:solidFill>
                <a:schemeClr val="accent6"/>
              </a:solidFill>
              <a:latin typeface="Impact" pitchFamily="34" charset="0"/>
            </a:endParaRPr>
          </a:p>
        </p:txBody>
      </p:sp>
      <p:pic>
        <p:nvPicPr>
          <p:cNvPr id="66" name="Picture 24" descr="MC900438247[1]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814" y="5027488"/>
            <a:ext cx="230452" cy="2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54304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1233</TotalTime>
  <Words>446</Words>
  <Application>Microsoft Office PowerPoint</Application>
  <PresentationFormat>A4 Paper (210x297 mm)</PresentationFormat>
  <Paragraphs>199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Northumberland County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McGrath, Natalie</dc:creator>
  <cp:lastModifiedBy>Stephenson, Donna</cp:lastModifiedBy>
  <cp:revision>96</cp:revision>
  <cp:lastPrinted>2014-10-17T08:17:54Z</cp:lastPrinted>
  <dcterms:created xsi:type="dcterms:W3CDTF">2013-06-05T12:47:07Z</dcterms:created>
  <dcterms:modified xsi:type="dcterms:W3CDTF">2014-12-03T13:55:00Z</dcterms:modified>
</cp:coreProperties>
</file>