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2878"/>
    <a:srgbClr val="008000"/>
    <a:srgbClr val="FF0066"/>
    <a:srgbClr val="9BD4FF"/>
    <a:srgbClr val="3366FF"/>
    <a:srgbClr val="7030A0"/>
    <a:srgbClr val="0070C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3" autoAdjust="0"/>
    <p:restoredTop sz="99645" autoAdjust="0"/>
  </p:normalViewPr>
  <p:slideViewPr>
    <p:cSldViewPr>
      <p:cViewPr varScale="1">
        <p:scale>
          <a:sx n="110" d="100"/>
          <a:sy n="110" d="100"/>
        </p:scale>
        <p:origin x="-996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AE8D67DB-3450-459A-A340-5ECEBF9D1B28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B2E85932-42F1-4611-9FD8-49D2B6526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2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8025" y="744538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63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95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1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67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53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67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1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3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9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0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35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7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14DA3-92DD-4392-8228-A884B97444EF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28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5.png"/><Relationship Id="rId18" Type="http://schemas.openxmlformats.org/officeDocument/2006/relationships/image" Target="../media/image12.png"/><Relationship Id="rId3" Type="http://schemas.openxmlformats.org/officeDocument/2006/relationships/image" Target="../media/image21.png"/><Relationship Id="rId7" Type="http://schemas.openxmlformats.org/officeDocument/2006/relationships/image" Target="../media/image13.png"/><Relationship Id="rId12" Type="http://schemas.openxmlformats.org/officeDocument/2006/relationships/image" Target="../media/image7.png"/><Relationship Id="rId17" Type="http://schemas.openxmlformats.org/officeDocument/2006/relationships/image" Target="../media/image6.png"/><Relationship Id="rId2" Type="http://schemas.openxmlformats.org/officeDocument/2006/relationships/image" Target="../media/image20.jpe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8.png"/><Relationship Id="rId5" Type="http://schemas.openxmlformats.org/officeDocument/2006/relationships/image" Target="../media/image18.png"/><Relationship Id="rId1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17.png"/><Relationship Id="rId9" Type="http://schemas.openxmlformats.org/officeDocument/2006/relationships/image" Target="../media/image15.pn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4.png"/><Relationship Id="rId18" Type="http://schemas.openxmlformats.org/officeDocument/2006/relationships/image" Target="../media/image17.png"/><Relationship Id="rId3" Type="http://schemas.openxmlformats.org/officeDocument/2006/relationships/image" Target="../media/image22.jpe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3.png"/><Relationship Id="rId5" Type="http://schemas.openxmlformats.org/officeDocument/2006/relationships/image" Target="../media/image12.png"/><Relationship Id="rId15" Type="http://schemas.openxmlformats.org/officeDocument/2006/relationships/image" Target="../media/image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23.png"/><Relationship Id="rId9" Type="http://schemas.openxmlformats.org/officeDocument/2006/relationships/image" Target="../media/image8.pn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fuel 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405" y="6135085"/>
            <a:ext cx="1215489" cy="60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FFLCM_bronze_ award logo 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3" y="6159070"/>
            <a:ext cx="1080120" cy="58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29603" y="36212"/>
            <a:ext cx="480248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4400" dirty="0" smtClean="0">
                <a:solidFill>
                  <a:srgbClr val="FF0066"/>
                </a:solidFill>
                <a:latin typeface="Impact" pitchFamily="34" charset="0"/>
              </a:rPr>
              <a:t>SUMMER MENU 2015</a:t>
            </a:r>
            <a:endParaRPr lang="en-GB" sz="44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626692"/>
              </p:ext>
            </p:extLst>
          </p:nvPr>
        </p:nvGraphicFramePr>
        <p:xfrm>
          <a:off x="200471" y="1530290"/>
          <a:ext cx="9536231" cy="4617471"/>
        </p:xfrm>
        <a:graphic>
          <a:graphicData uri="http://schemas.openxmlformats.org/drawingml/2006/table">
            <a:tbl>
              <a:tblPr/>
              <a:tblGrid>
                <a:gridCol w="1101342"/>
                <a:gridCol w="1790950"/>
                <a:gridCol w="1638699"/>
                <a:gridCol w="1815487"/>
                <a:gridCol w="1711174"/>
                <a:gridCol w="1478579"/>
              </a:tblGrid>
              <a:tr h="5740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8866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6081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/>
                      </a:r>
                      <a:b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</a:br>
                      <a:endParaRPr lang="en-GB" sz="1000" kern="140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57372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Bowl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77287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36174" y="1115008"/>
            <a:ext cx="2507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Impact" pitchFamily="34" charset="0"/>
              </a:rPr>
              <a:t>WEEK ONE</a:t>
            </a:r>
            <a:endParaRPr lang="en-GB" sz="2800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20" name="Text Box 50"/>
          <p:cNvSpPr txBox="1">
            <a:spLocks noChangeArrowheads="1"/>
          </p:cNvSpPr>
          <p:nvPr/>
        </p:nvSpPr>
        <p:spPr bwMode="auto">
          <a:xfrm>
            <a:off x="1322776" y="2125484"/>
            <a:ext cx="176697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  <a:cs typeface="Arial" charset="0"/>
              </a:rPr>
              <a:t>Chicken Curry with Basmati Rice</a:t>
            </a:r>
          </a:p>
          <a:p>
            <a:pPr algn="ctr">
              <a:spcBef>
                <a:spcPct val="50000"/>
              </a:spcBef>
            </a:pPr>
            <a:endParaRPr lang="en-GB" sz="900" b="1" dirty="0">
              <a:solidFill>
                <a:srgbClr val="CE2878"/>
              </a:solidFill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GB" sz="900" b="1" dirty="0" smtClean="0">
              <a:cs typeface="Arial" charset="0"/>
            </a:endParaRPr>
          </a:p>
        </p:txBody>
      </p:sp>
      <p:sp>
        <p:nvSpPr>
          <p:cNvPr id="21" name="Text Box 51"/>
          <p:cNvSpPr txBox="1">
            <a:spLocks noChangeArrowheads="1"/>
          </p:cNvSpPr>
          <p:nvPr/>
        </p:nvSpPr>
        <p:spPr bwMode="auto">
          <a:xfrm>
            <a:off x="3089747" y="2125484"/>
            <a:ext cx="1592626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  <a:latin typeface="Arial" pitchFamily="34" charset="0"/>
                <a:cs typeface="Arial" pitchFamily="34" charset="0"/>
              </a:rPr>
              <a:t>Mince or Pork Pie </a:t>
            </a:r>
            <a:r>
              <a:rPr lang="en-GB" sz="900" b="1" dirty="0">
                <a:solidFill>
                  <a:srgbClr val="CE2878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GB" sz="900" b="1" dirty="0" smtClean="0">
                <a:solidFill>
                  <a:srgbClr val="CE2878"/>
                </a:solidFill>
                <a:latin typeface="Arial" pitchFamily="34" charset="0"/>
                <a:cs typeface="Arial" pitchFamily="34" charset="0"/>
              </a:rPr>
              <a:t>ith Creamed Potatoes </a:t>
            </a:r>
          </a:p>
          <a:p>
            <a:pPr algn="ctr">
              <a:spcBef>
                <a:spcPct val="50000"/>
              </a:spcBef>
            </a:pPr>
            <a:endParaRPr lang="en-GB" sz="900" b="1" dirty="0">
              <a:solidFill>
                <a:srgbClr val="CE2878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endParaRPr lang="en-GB" sz="9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 </a:t>
            </a:r>
          </a:p>
        </p:txBody>
      </p: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6584590" y="2125484"/>
            <a:ext cx="166833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Beef Lasagne with </a:t>
            </a:r>
            <a:r>
              <a:rPr lang="en-GB" sz="900" b="1" dirty="0">
                <a:solidFill>
                  <a:srgbClr val="CE2878"/>
                </a:solidFill>
              </a:rPr>
              <a:t>G</a:t>
            </a:r>
            <a:r>
              <a:rPr lang="en-GB" sz="900" b="1" dirty="0" smtClean="0">
                <a:solidFill>
                  <a:srgbClr val="CE2878"/>
                </a:solidFill>
              </a:rPr>
              <a:t>arlic Bread</a:t>
            </a:r>
          </a:p>
          <a:p>
            <a:pPr algn="ctr">
              <a:spcBef>
                <a:spcPct val="50000"/>
              </a:spcBef>
            </a:pPr>
            <a:endParaRPr lang="en-GB" sz="9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900" b="1" dirty="0" smtClean="0">
              <a:solidFill>
                <a:srgbClr val="CE2878"/>
              </a:solidFill>
            </a:endParaRPr>
          </a:p>
        </p:txBody>
      </p:sp>
      <p:sp>
        <p:nvSpPr>
          <p:cNvPr id="23" name="Text Box 53"/>
          <p:cNvSpPr txBox="1">
            <a:spLocks noChangeArrowheads="1"/>
          </p:cNvSpPr>
          <p:nvPr/>
        </p:nvSpPr>
        <p:spPr bwMode="auto">
          <a:xfrm>
            <a:off x="4775564" y="2091897"/>
            <a:ext cx="1722052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900" b="1" dirty="0">
                <a:solidFill>
                  <a:srgbClr val="CE2878"/>
                </a:solidFill>
              </a:rPr>
              <a:t>Roast </a:t>
            </a:r>
            <a:r>
              <a:rPr lang="en-GB" sz="900" b="1" dirty="0" smtClean="0">
                <a:solidFill>
                  <a:srgbClr val="CE2878"/>
                </a:solidFill>
              </a:rPr>
              <a:t>Turkey &amp; Stuffing  with </a:t>
            </a:r>
            <a:endParaRPr lang="en-GB" sz="900" b="1" dirty="0">
              <a:solidFill>
                <a:srgbClr val="CE2878"/>
              </a:solidFill>
            </a:endParaRPr>
          </a:p>
          <a:p>
            <a:pPr algn="ctr"/>
            <a:r>
              <a:rPr lang="en-GB" sz="900" b="1" dirty="0">
                <a:solidFill>
                  <a:srgbClr val="CE2878"/>
                </a:solidFill>
              </a:rPr>
              <a:t>Roast </a:t>
            </a:r>
            <a:r>
              <a:rPr lang="en-GB" sz="900" b="1" dirty="0" smtClean="0">
                <a:solidFill>
                  <a:srgbClr val="CE2878"/>
                </a:solidFill>
              </a:rPr>
              <a:t>Potatoes</a:t>
            </a:r>
          </a:p>
          <a:p>
            <a:pPr algn="ctr"/>
            <a:endParaRPr lang="en-GB" sz="900" b="1" dirty="0" smtClean="0">
              <a:solidFill>
                <a:srgbClr val="CE2878"/>
              </a:solidFill>
            </a:endParaRPr>
          </a:p>
          <a:p>
            <a:pPr algn="ctr"/>
            <a:endParaRPr lang="en-GB" sz="900" b="1" dirty="0">
              <a:solidFill>
                <a:srgbClr val="CE2878"/>
              </a:solidFill>
            </a:endParaRPr>
          </a:p>
          <a:p>
            <a:pPr algn="ctr"/>
            <a:endParaRPr lang="en-GB" sz="900" b="1" dirty="0" smtClean="0">
              <a:solidFill>
                <a:srgbClr val="CE2878"/>
              </a:solidFill>
            </a:endParaRPr>
          </a:p>
          <a:p>
            <a:pPr algn="ctr"/>
            <a:endParaRPr lang="en-GB" sz="1100" b="1" dirty="0">
              <a:solidFill>
                <a:srgbClr val="002060"/>
              </a:solidFill>
            </a:endParaRPr>
          </a:p>
        </p:txBody>
      </p:sp>
      <p:sp>
        <p:nvSpPr>
          <p:cNvPr id="24" name="Text Box 54"/>
          <p:cNvSpPr txBox="1">
            <a:spLocks noChangeArrowheads="1"/>
          </p:cNvSpPr>
          <p:nvPr/>
        </p:nvSpPr>
        <p:spPr bwMode="auto">
          <a:xfrm>
            <a:off x="8266206" y="1905369"/>
            <a:ext cx="1454251" cy="143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 smtClean="0"/>
          </a:p>
          <a:p>
            <a:pPr algn="ctr">
              <a:spcBef>
                <a:spcPct val="50000"/>
              </a:spcBef>
            </a:pPr>
            <a:r>
              <a:rPr lang="en-GB" sz="900" b="1" dirty="0" smtClean="0"/>
              <a:t>Fish Fingers with Chips</a:t>
            </a:r>
            <a:endParaRPr lang="en-GB" sz="9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900" b="1" dirty="0" smtClean="0"/>
          </a:p>
          <a:p>
            <a:pPr algn="ctr">
              <a:spcBef>
                <a:spcPct val="50000"/>
              </a:spcBef>
            </a:pPr>
            <a:endParaRPr lang="en-GB" sz="900" b="1" dirty="0" smtClean="0"/>
          </a:p>
          <a:p>
            <a:pPr algn="ctr">
              <a:spcBef>
                <a:spcPct val="50000"/>
              </a:spcBef>
            </a:pPr>
            <a:endParaRPr lang="en-GB" sz="900" b="1" dirty="0"/>
          </a:p>
          <a:p>
            <a:pPr algn="ctr">
              <a:spcBef>
                <a:spcPct val="50000"/>
              </a:spcBef>
            </a:pPr>
            <a:endParaRPr lang="en-GB" sz="900" b="1" dirty="0" smtClean="0"/>
          </a:p>
        </p:txBody>
      </p:sp>
      <p:sp>
        <p:nvSpPr>
          <p:cNvPr id="25" name="Text Box 55"/>
          <p:cNvSpPr txBox="1">
            <a:spLocks noChangeArrowheads="1"/>
          </p:cNvSpPr>
          <p:nvPr/>
        </p:nvSpPr>
        <p:spPr bwMode="auto">
          <a:xfrm>
            <a:off x="1368243" y="4289893"/>
            <a:ext cx="1752648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Sweetcorn 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 Peas </a:t>
            </a:r>
            <a:endParaRPr lang="en-GB" sz="900" b="1" dirty="0">
              <a:solidFill>
                <a:srgbClr val="008000"/>
              </a:solidFill>
            </a:endParaRPr>
          </a:p>
        </p:txBody>
      </p:sp>
      <p:sp>
        <p:nvSpPr>
          <p:cNvPr id="26" name="Text Box 57"/>
          <p:cNvSpPr txBox="1">
            <a:spLocks noChangeArrowheads="1"/>
          </p:cNvSpPr>
          <p:nvPr/>
        </p:nvSpPr>
        <p:spPr bwMode="auto">
          <a:xfrm>
            <a:off x="4792708" y="4285486"/>
            <a:ext cx="1748433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7635"/>
                </a:solidFill>
              </a:rPr>
              <a:t>Medley of Mixed Vegetables 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7635"/>
                </a:solidFill>
              </a:rPr>
              <a:t> Cauliflower</a:t>
            </a:r>
            <a:endParaRPr lang="en-GB" sz="900" b="1" dirty="0">
              <a:solidFill>
                <a:srgbClr val="007635"/>
              </a:solidFill>
            </a:endParaRPr>
          </a:p>
        </p:txBody>
      </p:sp>
      <p:sp>
        <p:nvSpPr>
          <p:cNvPr id="27" name="Text Box 59"/>
          <p:cNvSpPr txBox="1">
            <a:spLocks noChangeArrowheads="1"/>
          </p:cNvSpPr>
          <p:nvPr/>
        </p:nvSpPr>
        <p:spPr bwMode="auto">
          <a:xfrm>
            <a:off x="8279771" y="4264497"/>
            <a:ext cx="1376027" cy="43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/>
              <a:t>Baked </a:t>
            </a:r>
            <a:r>
              <a:rPr lang="en-GB" sz="900" b="1" dirty="0" smtClean="0"/>
              <a:t>Beans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/>
              <a:t> </a:t>
            </a:r>
            <a:r>
              <a:rPr lang="en-GB" sz="900" b="1" dirty="0" smtClean="0">
                <a:solidFill>
                  <a:srgbClr val="008000"/>
                </a:solidFill>
              </a:rPr>
              <a:t>Garden </a:t>
            </a:r>
            <a:r>
              <a:rPr lang="en-GB" sz="900" b="1" dirty="0">
                <a:solidFill>
                  <a:srgbClr val="008000"/>
                </a:solidFill>
              </a:rPr>
              <a:t>Peas</a:t>
            </a:r>
          </a:p>
        </p:txBody>
      </p:sp>
      <p:sp>
        <p:nvSpPr>
          <p:cNvPr id="28" name="Text Box 55"/>
          <p:cNvSpPr txBox="1">
            <a:spLocks noChangeArrowheads="1"/>
          </p:cNvSpPr>
          <p:nvPr/>
        </p:nvSpPr>
        <p:spPr bwMode="auto">
          <a:xfrm>
            <a:off x="3241315" y="4264146"/>
            <a:ext cx="1367296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7635"/>
                </a:solidFill>
              </a:rPr>
              <a:t>Carrots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7635"/>
                </a:solidFill>
              </a:rPr>
              <a:t>Broccoli Florets </a:t>
            </a:r>
            <a:endParaRPr lang="en-GB" sz="900" b="1" dirty="0">
              <a:solidFill>
                <a:srgbClr val="007635"/>
              </a:solidFill>
            </a:endParaRPr>
          </a:p>
        </p:txBody>
      </p:sp>
      <p:sp>
        <p:nvSpPr>
          <p:cNvPr id="29" name="Text Box 55"/>
          <p:cNvSpPr txBox="1">
            <a:spLocks noChangeArrowheads="1"/>
          </p:cNvSpPr>
          <p:nvPr/>
        </p:nvSpPr>
        <p:spPr bwMode="auto">
          <a:xfrm>
            <a:off x="6621054" y="4264146"/>
            <a:ext cx="1627738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Green Beans 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 Sweetcorn</a:t>
            </a:r>
            <a:endParaRPr lang="en-GB" sz="900" b="1" dirty="0">
              <a:solidFill>
                <a:srgbClr val="006600"/>
              </a:solidFill>
            </a:endParaRPr>
          </a:p>
        </p:txBody>
      </p:sp>
      <p:sp>
        <p:nvSpPr>
          <p:cNvPr id="30" name="Text Box 60"/>
          <p:cNvSpPr txBox="1">
            <a:spLocks noChangeArrowheads="1"/>
          </p:cNvSpPr>
          <p:nvPr/>
        </p:nvSpPr>
        <p:spPr bwMode="auto">
          <a:xfrm>
            <a:off x="1452404" y="4892120"/>
            <a:ext cx="158432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7635"/>
                </a:solidFill>
              </a:rPr>
              <a:t>Seasonal Salad </a:t>
            </a:r>
            <a:endParaRPr lang="en-GB" sz="900" b="1" dirty="0">
              <a:solidFill>
                <a:srgbClr val="007635"/>
              </a:solidFill>
            </a:endParaRPr>
          </a:p>
        </p:txBody>
      </p:sp>
      <p:sp>
        <p:nvSpPr>
          <p:cNvPr id="31" name="Text Box 61"/>
          <p:cNvSpPr txBox="1">
            <a:spLocks noChangeArrowheads="1"/>
          </p:cNvSpPr>
          <p:nvPr/>
        </p:nvSpPr>
        <p:spPr bwMode="auto">
          <a:xfrm>
            <a:off x="3175513" y="4892119"/>
            <a:ext cx="152991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>
                <a:solidFill>
                  <a:srgbClr val="007635"/>
                </a:solidFill>
              </a:rPr>
              <a:t>Seasonal </a:t>
            </a:r>
            <a:r>
              <a:rPr lang="en-GB" sz="900" b="1" dirty="0" smtClean="0">
                <a:solidFill>
                  <a:srgbClr val="007635"/>
                </a:solidFill>
              </a:rPr>
              <a:t>Salad </a:t>
            </a:r>
            <a:endParaRPr lang="en-GB" sz="900" b="1" dirty="0">
              <a:solidFill>
                <a:srgbClr val="007635"/>
              </a:solidFill>
            </a:endParaRPr>
          </a:p>
        </p:txBody>
      </p:sp>
      <p:sp>
        <p:nvSpPr>
          <p:cNvPr id="32" name="Text Box 62"/>
          <p:cNvSpPr txBox="1">
            <a:spLocks noChangeArrowheads="1"/>
          </p:cNvSpPr>
          <p:nvPr/>
        </p:nvSpPr>
        <p:spPr bwMode="auto">
          <a:xfrm>
            <a:off x="4855680" y="4892119"/>
            <a:ext cx="158432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>
                <a:solidFill>
                  <a:srgbClr val="007635"/>
                </a:solidFill>
              </a:rPr>
              <a:t>Seasonal </a:t>
            </a:r>
            <a:r>
              <a:rPr lang="en-GB" sz="900" b="1" dirty="0" smtClean="0">
                <a:solidFill>
                  <a:srgbClr val="007635"/>
                </a:solidFill>
              </a:rPr>
              <a:t>Salad</a:t>
            </a:r>
            <a:r>
              <a:rPr lang="en-GB" sz="900" b="1" dirty="0" smtClean="0">
                <a:solidFill>
                  <a:srgbClr val="002060"/>
                </a:solidFill>
              </a:rPr>
              <a:t> </a:t>
            </a:r>
            <a:endParaRPr lang="en-GB" sz="900" b="1" dirty="0">
              <a:solidFill>
                <a:srgbClr val="007635"/>
              </a:solidFill>
            </a:endParaRPr>
          </a:p>
        </p:txBody>
      </p:sp>
      <p:sp>
        <p:nvSpPr>
          <p:cNvPr id="33" name="Text Box 63"/>
          <p:cNvSpPr txBox="1">
            <a:spLocks noChangeArrowheads="1"/>
          </p:cNvSpPr>
          <p:nvPr/>
        </p:nvSpPr>
        <p:spPr bwMode="auto">
          <a:xfrm>
            <a:off x="6621054" y="4877083"/>
            <a:ext cx="158432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>
                <a:solidFill>
                  <a:srgbClr val="007635"/>
                </a:solidFill>
              </a:rPr>
              <a:t>Seasonal </a:t>
            </a:r>
            <a:r>
              <a:rPr lang="en-GB" sz="900" b="1" dirty="0" smtClean="0">
                <a:solidFill>
                  <a:srgbClr val="007635"/>
                </a:solidFill>
              </a:rPr>
              <a:t>Salad </a:t>
            </a:r>
            <a:endParaRPr lang="en-GB" sz="900" b="1" dirty="0">
              <a:solidFill>
                <a:srgbClr val="007635"/>
              </a:solidFill>
            </a:endParaRPr>
          </a:p>
        </p:txBody>
      </p:sp>
      <p:sp>
        <p:nvSpPr>
          <p:cNvPr id="34" name="Text Box 64"/>
          <p:cNvSpPr txBox="1">
            <a:spLocks noChangeArrowheads="1"/>
          </p:cNvSpPr>
          <p:nvPr/>
        </p:nvSpPr>
        <p:spPr bwMode="auto">
          <a:xfrm>
            <a:off x="8265607" y="4892119"/>
            <a:ext cx="1412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>
                <a:solidFill>
                  <a:srgbClr val="007635"/>
                </a:solidFill>
              </a:rPr>
              <a:t>Seasonal </a:t>
            </a:r>
            <a:r>
              <a:rPr lang="en-GB" sz="900" b="1" dirty="0" smtClean="0">
                <a:solidFill>
                  <a:srgbClr val="007635"/>
                </a:solidFill>
              </a:rPr>
              <a:t>Salad</a:t>
            </a:r>
            <a:endParaRPr lang="en-GB" sz="900" b="1" dirty="0">
              <a:solidFill>
                <a:srgbClr val="007635"/>
              </a:solidFill>
            </a:endParaRPr>
          </a:p>
        </p:txBody>
      </p:sp>
      <p:sp>
        <p:nvSpPr>
          <p:cNvPr id="35" name="Text Box 65"/>
          <p:cNvSpPr txBox="1">
            <a:spLocks noChangeArrowheads="1"/>
          </p:cNvSpPr>
          <p:nvPr/>
        </p:nvSpPr>
        <p:spPr bwMode="auto">
          <a:xfrm>
            <a:off x="1322776" y="5458123"/>
            <a:ext cx="17669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Chocolate &amp; Pear Sponge with </a:t>
            </a:r>
            <a:r>
              <a:rPr lang="en-GB" sz="900" b="1" dirty="0">
                <a:solidFill>
                  <a:srgbClr val="CE2878"/>
                </a:solidFill>
              </a:rPr>
              <a:t> </a:t>
            </a:r>
            <a:r>
              <a:rPr lang="en-GB" sz="900" b="1" dirty="0" smtClean="0">
                <a:solidFill>
                  <a:srgbClr val="CE2878"/>
                </a:solidFill>
              </a:rPr>
              <a:t>Chocolate Sauce  </a:t>
            </a:r>
            <a:endParaRPr lang="en-GB" sz="900" b="1" dirty="0">
              <a:solidFill>
                <a:srgbClr val="CE2878"/>
              </a:solidFill>
            </a:endParaRPr>
          </a:p>
        </p:txBody>
      </p: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3132971" y="5022924"/>
            <a:ext cx="1628982" cy="996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endParaRPr lang="en-GB" sz="11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25000"/>
              </a:spcBef>
            </a:pPr>
            <a:endParaRPr lang="en-GB" sz="11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25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Homemade Fruity Flapjack</a:t>
            </a:r>
            <a:endParaRPr lang="en-GB" sz="900" b="1" dirty="0">
              <a:solidFill>
                <a:srgbClr val="CE2878"/>
              </a:solidFill>
            </a:endParaRPr>
          </a:p>
          <a:p>
            <a:pPr algn="ctr">
              <a:spcBef>
                <a:spcPct val="25000"/>
              </a:spcBef>
            </a:pP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37" name="Text Box 67"/>
          <p:cNvSpPr txBox="1">
            <a:spLocks noChangeArrowheads="1"/>
          </p:cNvSpPr>
          <p:nvPr/>
        </p:nvSpPr>
        <p:spPr bwMode="auto">
          <a:xfrm>
            <a:off x="4761953" y="5466877"/>
            <a:ext cx="18083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900" b="1" dirty="0" err="1" smtClean="0">
                <a:solidFill>
                  <a:srgbClr val="CE2878"/>
                </a:solidFill>
              </a:rPr>
              <a:t>Tutti</a:t>
            </a:r>
            <a:r>
              <a:rPr lang="en-GB" sz="900" b="1" dirty="0" smtClean="0">
                <a:solidFill>
                  <a:srgbClr val="CE2878"/>
                </a:solidFill>
              </a:rPr>
              <a:t> </a:t>
            </a:r>
            <a:r>
              <a:rPr lang="en-GB" sz="900" b="1" dirty="0" err="1" smtClean="0">
                <a:solidFill>
                  <a:srgbClr val="CE2878"/>
                </a:solidFill>
              </a:rPr>
              <a:t>Fruiti</a:t>
            </a:r>
            <a:r>
              <a:rPr lang="en-GB" sz="900" b="1" dirty="0" smtClean="0">
                <a:solidFill>
                  <a:srgbClr val="CE2878"/>
                </a:solidFill>
              </a:rPr>
              <a:t> Cake </a:t>
            </a:r>
          </a:p>
          <a:p>
            <a:pPr algn="ctr"/>
            <a:r>
              <a:rPr lang="en-GB" sz="900" b="1" dirty="0">
                <a:solidFill>
                  <a:srgbClr val="CE2878"/>
                </a:solidFill>
              </a:rPr>
              <a:t>w</a:t>
            </a:r>
            <a:r>
              <a:rPr lang="en-GB" sz="900" b="1" dirty="0" smtClean="0">
                <a:solidFill>
                  <a:srgbClr val="CE2878"/>
                </a:solidFill>
              </a:rPr>
              <a:t>ith Glass of Milk or Juice</a:t>
            </a:r>
            <a:endParaRPr lang="en-GB" sz="900" b="1" dirty="0">
              <a:solidFill>
                <a:srgbClr val="CE2878"/>
              </a:solidFill>
            </a:endParaRPr>
          </a:p>
        </p:txBody>
      </p:sp>
      <p:sp>
        <p:nvSpPr>
          <p:cNvPr id="38" name="Text Box 68"/>
          <p:cNvSpPr txBox="1">
            <a:spLocks noChangeArrowheads="1"/>
          </p:cNvSpPr>
          <p:nvPr/>
        </p:nvSpPr>
        <p:spPr bwMode="auto">
          <a:xfrm>
            <a:off x="6570337" y="5464161"/>
            <a:ext cx="16494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900" b="1" dirty="0" smtClean="0">
                <a:solidFill>
                  <a:srgbClr val="CE2878"/>
                </a:solidFill>
              </a:rPr>
              <a:t>Summer Fruit Salad with Custard </a:t>
            </a:r>
            <a:endParaRPr lang="en-GB" sz="900" b="1" dirty="0">
              <a:solidFill>
                <a:srgbClr val="CE2878"/>
              </a:solidFill>
            </a:endParaRPr>
          </a:p>
        </p:txBody>
      </p:sp>
      <p:sp>
        <p:nvSpPr>
          <p:cNvPr id="39" name="Text Box 69"/>
          <p:cNvSpPr txBox="1">
            <a:spLocks noChangeArrowheads="1"/>
          </p:cNvSpPr>
          <p:nvPr/>
        </p:nvSpPr>
        <p:spPr bwMode="auto">
          <a:xfrm>
            <a:off x="8283807" y="5356208"/>
            <a:ext cx="13760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GB" sz="900" b="1" dirty="0" smtClean="0">
              <a:solidFill>
                <a:srgbClr val="CE2878"/>
              </a:solidFill>
            </a:endParaRPr>
          </a:p>
          <a:p>
            <a:pPr algn="ctr"/>
            <a:r>
              <a:rPr lang="en-GB" sz="900" b="1" dirty="0" smtClean="0">
                <a:solidFill>
                  <a:srgbClr val="CE2878"/>
                </a:solidFill>
              </a:rPr>
              <a:t>Fruit Desert Whip </a:t>
            </a:r>
            <a:endParaRPr lang="en-GB" sz="900" b="1" dirty="0">
              <a:solidFill>
                <a:srgbClr val="CE2878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36411" y="6253870"/>
            <a:ext cx="711713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008000"/>
                </a:solidFill>
                <a:latin typeface="Impact" pitchFamily="34" charset="0"/>
              </a:rPr>
              <a:t>Vegetable and Fruit in Season  </a:t>
            </a:r>
            <a:r>
              <a:rPr lang="en-GB" sz="1400" dirty="0" smtClean="0">
                <a:latin typeface="Impact" pitchFamily="34" charset="0"/>
              </a:rPr>
              <a:t>Fresh Fruit and Yoghurt  Available </a:t>
            </a:r>
            <a:r>
              <a:rPr lang="en-GB" sz="1400" dirty="0">
                <a:latin typeface="Impact" pitchFamily="34" charset="0"/>
              </a:rPr>
              <a:t>D</a:t>
            </a:r>
            <a:r>
              <a:rPr lang="en-GB" sz="1400" dirty="0" smtClean="0">
                <a:latin typeface="Impact" pitchFamily="34" charset="0"/>
              </a:rPr>
              <a:t>aily</a:t>
            </a:r>
            <a:r>
              <a:rPr lang="en-GB" sz="1400" dirty="0" smtClean="0">
                <a:solidFill>
                  <a:schemeClr val="accent1"/>
                </a:solidFill>
                <a:latin typeface="Impact" pitchFamily="34" charset="0"/>
              </a:rPr>
              <a:t>   </a:t>
            </a:r>
          </a:p>
          <a:p>
            <a:r>
              <a:rPr lang="en-GB" sz="1200" dirty="0" smtClean="0">
                <a:solidFill>
                  <a:schemeClr val="accent1"/>
                </a:solidFill>
                <a:latin typeface="Impact" pitchFamily="34" charset="0"/>
              </a:rPr>
              <a:t>                                                                                                                           </a:t>
            </a:r>
            <a:endParaRPr lang="en-GB" sz="1200" b="1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29603" y="653720"/>
            <a:ext cx="4247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200" dirty="0">
              <a:solidFill>
                <a:schemeClr val="accent6"/>
              </a:solidFill>
              <a:latin typeface="Impact" pitchFamily="34" charset="0"/>
            </a:endParaRPr>
          </a:p>
        </p:txBody>
      </p:sp>
      <p:pic>
        <p:nvPicPr>
          <p:cNvPr id="104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798" y="572225"/>
            <a:ext cx="153214" cy="1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9323" y="2095181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3951" y="1834343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6550" y="1151444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6549" y="1596624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5019" y="1376618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055" y="1376618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055" y="1589707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6346" y="1834343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1656" y="2083299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6574" y="1186496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203" y="886520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203" y="691734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6725" y="952330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2786" y="746966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523" y="2502648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978" y="245185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953" y="2576288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776" y="2493541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361" y="3219282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411" y="592695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226" y="592695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708" y="592695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776" y="5910691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797" y="5917526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677" y="154574"/>
            <a:ext cx="181719" cy="187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800" y="379039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55" y="612100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510" y="829997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" name="TextBox 146"/>
          <p:cNvSpPr txBox="1"/>
          <p:nvPr/>
        </p:nvSpPr>
        <p:spPr>
          <a:xfrm>
            <a:off x="5198536" y="102040"/>
            <a:ext cx="129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Homemade Dish</a:t>
            </a:r>
            <a:endParaRPr lang="en-GB" sz="1200" b="1" dirty="0"/>
          </a:p>
        </p:txBody>
      </p:sp>
      <p:pic>
        <p:nvPicPr>
          <p:cNvPr id="148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265" y="1067040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265" y="1278305"/>
            <a:ext cx="199730" cy="20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603" y="134207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769" y="34204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868" y="586132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173" y="812296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880" y="1032572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894" y="1253518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586" y="145285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958" y="397822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916" y="639259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TextBox 158"/>
          <p:cNvSpPr txBox="1"/>
          <p:nvPr/>
        </p:nvSpPr>
        <p:spPr>
          <a:xfrm>
            <a:off x="5207485" y="324511"/>
            <a:ext cx="1507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Celery</a:t>
            </a:r>
            <a:endParaRPr lang="en-GB" sz="1200" b="1" dirty="0"/>
          </a:p>
        </p:txBody>
      </p:sp>
      <p:sp>
        <p:nvSpPr>
          <p:cNvPr id="160" name="TextBox 159"/>
          <p:cNvSpPr txBox="1"/>
          <p:nvPr/>
        </p:nvSpPr>
        <p:spPr>
          <a:xfrm>
            <a:off x="5207485" y="555871"/>
            <a:ext cx="183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Cereals Containing Gluten </a:t>
            </a:r>
            <a:endParaRPr lang="en-GB" sz="1200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5226274" y="785619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Crustaceans</a:t>
            </a:r>
            <a:endParaRPr lang="en-GB" sz="1200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5240297" y="1001306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Eggs</a:t>
            </a:r>
            <a:endParaRPr lang="en-GB" sz="1200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7161207" y="65044"/>
            <a:ext cx="1114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Lupin</a:t>
            </a:r>
            <a:endParaRPr lang="en-GB" sz="1200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7161207" y="295151"/>
            <a:ext cx="11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Milk-Dairy</a:t>
            </a:r>
            <a:endParaRPr lang="en-GB" sz="1200" b="1" dirty="0"/>
          </a:p>
        </p:txBody>
      </p:sp>
      <p:sp>
        <p:nvSpPr>
          <p:cNvPr id="162" name="TextBox 161"/>
          <p:cNvSpPr txBox="1"/>
          <p:nvPr/>
        </p:nvSpPr>
        <p:spPr>
          <a:xfrm>
            <a:off x="7130501" y="540180"/>
            <a:ext cx="1125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Molluscs</a:t>
            </a:r>
            <a:endParaRPr lang="en-GB" sz="1200" b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7119747" y="755573"/>
            <a:ext cx="1118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Mustard</a:t>
            </a:r>
            <a:endParaRPr lang="en-GB" sz="1200" b="1" dirty="0"/>
          </a:p>
        </p:txBody>
      </p:sp>
      <p:sp>
        <p:nvSpPr>
          <p:cNvPr id="164" name="TextBox 163"/>
          <p:cNvSpPr txBox="1"/>
          <p:nvPr/>
        </p:nvSpPr>
        <p:spPr>
          <a:xfrm>
            <a:off x="7165010" y="974322"/>
            <a:ext cx="1165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Nuts</a:t>
            </a:r>
            <a:endParaRPr lang="en-GB" sz="1200" b="1" dirty="0"/>
          </a:p>
        </p:txBody>
      </p:sp>
      <p:sp>
        <p:nvSpPr>
          <p:cNvPr id="165" name="TextBox 164"/>
          <p:cNvSpPr txBox="1"/>
          <p:nvPr/>
        </p:nvSpPr>
        <p:spPr>
          <a:xfrm>
            <a:off x="7165010" y="1181891"/>
            <a:ext cx="1136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Peanuts</a:t>
            </a:r>
            <a:endParaRPr lang="en-GB" sz="1200" b="1" dirty="0"/>
          </a:p>
        </p:txBody>
      </p:sp>
      <p:sp>
        <p:nvSpPr>
          <p:cNvPr id="166" name="TextBox 165"/>
          <p:cNvSpPr txBox="1"/>
          <p:nvPr/>
        </p:nvSpPr>
        <p:spPr>
          <a:xfrm>
            <a:off x="8301797" y="90444"/>
            <a:ext cx="1202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Sesame Seeds</a:t>
            </a:r>
            <a:endParaRPr lang="en-GB" sz="1200" b="1" dirty="0"/>
          </a:p>
        </p:txBody>
      </p:sp>
      <p:sp>
        <p:nvSpPr>
          <p:cNvPr id="167" name="TextBox 166"/>
          <p:cNvSpPr txBox="1"/>
          <p:nvPr/>
        </p:nvSpPr>
        <p:spPr>
          <a:xfrm>
            <a:off x="8286166" y="345323"/>
            <a:ext cx="1192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Soya</a:t>
            </a:r>
            <a:endParaRPr lang="en-GB" sz="1200" b="1" dirty="0"/>
          </a:p>
        </p:txBody>
      </p:sp>
      <p:sp>
        <p:nvSpPr>
          <p:cNvPr id="168" name="TextBox 167"/>
          <p:cNvSpPr txBox="1"/>
          <p:nvPr/>
        </p:nvSpPr>
        <p:spPr>
          <a:xfrm>
            <a:off x="8294118" y="561650"/>
            <a:ext cx="132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Sulphur Dioxide</a:t>
            </a:r>
            <a:endParaRPr lang="en-GB" sz="1200" b="1" dirty="0"/>
          </a:p>
        </p:txBody>
      </p:sp>
      <p:sp>
        <p:nvSpPr>
          <p:cNvPr id="169" name="TextBox 168"/>
          <p:cNvSpPr txBox="1"/>
          <p:nvPr/>
        </p:nvSpPr>
        <p:spPr>
          <a:xfrm>
            <a:off x="5240297" y="1238118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Fish</a:t>
            </a:r>
            <a:endParaRPr lang="en-GB" sz="1200" b="1" dirty="0"/>
          </a:p>
        </p:txBody>
      </p:sp>
      <p:pic>
        <p:nvPicPr>
          <p:cNvPr id="9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968" y="2451853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246" y="2451312"/>
            <a:ext cx="173397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210" y="5926953"/>
            <a:ext cx="174036" cy="17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161" y="5926953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796" y="5928279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354" y="2512797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291" y="2512797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369" y="5925734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292" y="5913759"/>
            <a:ext cx="172860" cy="17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836" y="257628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200" y="5931302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297" y="5924532"/>
            <a:ext cx="174036" cy="17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040" y="5931302"/>
            <a:ext cx="161287" cy="16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617" y="2497114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98" y="2488964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3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617" y="5917526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071" y="2451312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400" y="2447791"/>
            <a:ext cx="176312" cy="17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400" y="322363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698" y="3218267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374" y="5915765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47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0" descr="fuel 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392" y="6164515"/>
            <a:ext cx="1176151" cy="68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2" descr="FFLCM_bronze_ award logo 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71" y="6138951"/>
            <a:ext cx="1092121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346641" y="6354393"/>
            <a:ext cx="711585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 smtClean="0">
                <a:solidFill>
                  <a:srgbClr val="006600"/>
                </a:solidFill>
                <a:latin typeface="Impact" pitchFamily="34" charset="0"/>
              </a:rPr>
              <a:t> Vegetable and Fruit in Season </a:t>
            </a:r>
            <a:r>
              <a:rPr lang="en-GB" sz="1400" dirty="0" smtClean="0">
                <a:latin typeface="Impact" pitchFamily="34" charset="0"/>
              </a:rPr>
              <a:t>Fresh </a:t>
            </a:r>
            <a:r>
              <a:rPr lang="en-GB" sz="1400" dirty="0">
                <a:latin typeface="Impact" pitchFamily="34" charset="0"/>
              </a:rPr>
              <a:t>Fruit &amp; </a:t>
            </a:r>
            <a:r>
              <a:rPr lang="en-GB" sz="1400" dirty="0" smtClean="0">
                <a:latin typeface="Impact" pitchFamily="34" charset="0"/>
              </a:rPr>
              <a:t>Yoghurt  Available </a:t>
            </a:r>
            <a:r>
              <a:rPr lang="en-GB" sz="1400" dirty="0">
                <a:latin typeface="Impact" pitchFamily="34" charset="0"/>
              </a:rPr>
              <a:t>D</a:t>
            </a:r>
            <a:r>
              <a:rPr lang="en-GB" sz="1400" dirty="0" smtClean="0">
                <a:latin typeface="Impact" pitchFamily="34" charset="0"/>
              </a:rPr>
              <a:t>aily</a:t>
            </a:r>
            <a:endParaRPr lang="en-GB" sz="1400" dirty="0">
              <a:latin typeface="Impact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28985" y="98426"/>
            <a:ext cx="48200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4400" dirty="0" smtClean="0">
                <a:solidFill>
                  <a:srgbClr val="FF0066"/>
                </a:solidFill>
                <a:latin typeface="Impact" pitchFamily="34" charset="0"/>
              </a:rPr>
              <a:t>SUMMER</a:t>
            </a:r>
            <a:r>
              <a:rPr lang="en-GB" sz="4800" dirty="0" smtClean="0">
                <a:solidFill>
                  <a:srgbClr val="FF0066"/>
                </a:solidFill>
                <a:latin typeface="Impact" pitchFamily="34" charset="0"/>
              </a:rPr>
              <a:t> </a:t>
            </a:r>
            <a:r>
              <a:rPr lang="en-GB" sz="4400" dirty="0" smtClean="0">
                <a:solidFill>
                  <a:srgbClr val="FF0066"/>
                </a:solidFill>
                <a:latin typeface="Impact" pitchFamily="34" charset="0"/>
              </a:rPr>
              <a:t>MENU 2015</a:t>
            </a:r>
            <a:endParaRPr lang="en-GB" sz="44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204445"/>
              </p:ext>
            </p:extLst>
          </p:nvPr>
        </p:nvGraphicFramePr>
        <p:xfrm>
          <a:off x="236075" y="1627704"/>
          <a:ext cx="9469453" cy="4465592"/>
        </p:xfrm>
        <a:graphic>
          <a:graphicData uri="http://schemas.openxmlformats.org/drawingml/2006/table">
            <a:tbl>
              <a:tblPr/>
              <a:tblGrid>
                <a:gridCol w="1087251"/>
                <a:gridCol w="1783835"/>
                <a:gridCol w="1601935"/>
                <a:gridCol w="1792260"/>
                <a:gridCol w="1689282"/>
                <a:gridCol w="1514890"/>
              </a:tblGrid>
              <a:tr h="43589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6687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            </a:t>
                      </a:r>
                      <a:endParaRPr lang="en-GB" sz="1000" kern="1400" dirty="0">
                        <a:solidFill>
                          <a:srgbClr val="FF0066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540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4785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74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5000"/>
                        </a:spcBef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900" b="1" dirty="0" smtClean="0">
                        <a:solidFill>
                          <a:srgbClr val="CE287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70213" y="1196752"/>
            <a:ext cx="2507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92D050"/>
                </a:solidFill>
                <a:latin typeface="Impact" pitchFamily="34" charset="0"/>
              </a:rPr>
              <a:t>WEEK TWO</a:t>
            </a:r>
            <a:endParaRPr lang="en-GB" sz="2800" dirty="0">
              <a:solidFill>
                <a:srgbClr val="92D050"/>
              </a:solidFill>
              <a:latin typeface="Impact" pitchFamily="34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301589" y="1977251"/>
            <a:ext cx="1824381" cy="9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GB" sz="1050" b="1" dirty="0">
              <a:solidFill>
                <a:srgbClr val="CE2878"/>
              </a:solidFill>
            </a:endParaRPr>
          </a:p>
          <a:p>
            <a:pPr algn="ctr"/>
            <a:r>
              <a:rPr lang="en-GB" sz="900" b="1" dirty="0" smtClean="0">
                <a:solidFill>
                  <a:srgbClr val="CE2878"/>
                </a:solidFill>
              </a:rPr>
              <a:t>Spaghetti Bolognaise</a:t>
            </a:r>
          </a:p>
          <a:p>
            <a:pPr algn="ctr"/>
            <a:r>
              <a:rPr lang="en-GB" sz="900" b="1" dirty="0">
                <a:solidFill>
                  <a:srgbClr val="CE2878"/>
                </a:solidFill>
              </a:rPr>
              <a:t>w</a:t>
            </a:r>
            <a:r>
              <a:rPr lang="en-GB" sz="900" b="1" dirty="0" smtClean="0">
                <a:solidFill>
                  <a:srgbClr val="CE2878"/>
                </a:solidFill>
              </a:rPr>
              <a:t>ith Garlic Bread</a:t>
            </a:r>
          </a:p>
          <a:p>
            <a:pPr algn="ctr"/>
            <a:endParaRPr lang="en-GB" sz="900" b="1" dirty="0" smtClean="0">
              <a:solidFill>
                <a:srgbClr val="CE2878"/>
              </a:solidFill>
            </a:endParaRPr>
          </a:p>
          <a:p>
            <a:pPr algn="ctr"/>
            <a:endParaRPr lang="en-GB" sz="900" b="1" dirty="0">
              <a:solidFill>
                <a:srgbClr val="CE2878"/>
              </a:solidFill>
            </a:endParaRPr>
          </a:p>
          <a:p>
            <a:pPr algn="ctr"/>
            <a:endParaRPr lang="en-GB" sz="900" b="1" dirty="0" smtClean="0">
              <a:solidFill>
                <a:srgbClr val="CE2878"/>
              </a:solidFill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115365" y="2112676"/>
            <a:ext cx="1655762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Savoury Mince &amp; Yorkshire Pudding</a:t>
            </a:r>
          </a:p>
          <a:p>
            <a:pPr algn="ctr">
              <a:spcBef>
                <a:spcPct val="50000"/>
              </a:spcBef>
            </a:pPr>
            <a:endParaRPr lang="en-GB" sz="9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9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Served </a:t>
            </a:r>
            <a:r>
              <a:rPr lang="en-GB" sz="900" b="1" dirty="0" smtClean="0">
                <a:solidFill>
                  <a:srgbClr val="CE2878"/>
                </a:solidFill>
              </a:rPr>
              <a:t>with Baby Potatoes</a:t>
            </a:r>
            <a:endParaRPr lang="en-GB" sz="900" b="1" dirty="0">
              <a:solidFill>
                <a:srgbClr val="CE2878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733673" y="2118913"/>
            <a:ext cx="1777096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  <a:cs typeface="Arial" charset="0"/>
              </a:rPr>
              <a:t>Roast Gammon with Roast Potatoes</a:t>
            </a:r>
          </a:p>
          <a:p>
            <a:pPr algn="ctr">
              <a:spcBef>
                <a:spcPct val="50000"/>
              </a:spcBef>
            </a:pPr>
            <a:endParaRPr lang="en-GB" sz="900" b="1" dirty="0" smtClean="0">
              <a:solidFill>
                <a:srgbClr val="CE2878"/>
              </a:solidFill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GB" sz="900" b="1" dirty="0" smtClean="0">
              <a:solidFill>
                <a:srgbClr val="CE2878"/>
              </a:solidFill>
              <a:cs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  <a:cs typeface="Arial" charset="0"/>
              </a:rPr>
              <a:t> </a:t>
            </a:r>
            <a:endParaRPr lang="en-GB" sz="900" b="1" dirty="0">
              <a:solidFill>
                <a:srgbClr val="CE2878"/>
              </a:solidFill>
              <a:cs typeface="Arial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6556379" y="1981111"/>
            <a:ext cx="1575327" cy="884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2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Chicken</a:t>
            </a:r>
            <a:r>
              <a:rPr lang="en-GB" sz="900" b="1" dirty="0" smtClean="0">
                <a:solidFill>
                  <a:srgbClr val="CE2878"/>
                </a:solidFill>
              </a:rPr>
              <a:t> </a:t>
            </a:r>
            <a:r>
              <a:rPr lang="en-GB" sz="900" b="1" dirty="0" smtClean="0">
                <a:solidFill>
                  <a:srgbClr val="CE2878"/>
                </a:solidFill>
              </a:rPr>
              <a:t>Curry with Wholemeal Rice</a:t>
            </a:r>
          </a:p>
          <a:p>
            <a:pPr algn="ctr">
              <a:spcBef>
                <a:spcPct val="50000"/>
              </a:spcBef>
            </a:pPr>
            <a:endParaRPr lang="en-GB" sz="9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900" b="1" dirty="0" smtClean="0">
              <a:solidFill>
                <a:srgbClr val="CE2878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8201696" y="2123457"/>
            <a:ext cx="1440386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/>
              <a:t>Fish Portion with Chips</a:t>
            </a:r>
          </a:p>
          <a:p>
            <a:pPr algn="ctr">
              <a:spcBef>
                <a:spcPct val="50000"/>
              </a:spcBef>
            </a:pPr>
            <a:endParaRPr lang="en-GB" sz="900" b="1" dirty="0"/>
          </a:p>
          <a:p>
            <a:pPr algn="ctr">
              <a:spcBef>
                <a:spcPct val="50000"/>
              </a:spcBef>
            </a:pPr>
            <a:endParaRPr lang="en-GB" sz="900" b="1" dirty="0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525769" y="4384187"/>
            <a:ext cx="144145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Carrots 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Sweetcorn</a:t>
            </a:r>
            <a:endParaRPr lang="en-GB" sz="900" b="1" dirty="0">
              <a:solidFill>
                <a:srgbClr val="008000"/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4895173" y="4367253"/>
            <a:ext cx="144145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7635"/>
                </a:solidFill>
              </a:rPr>
              <a:t>Carrots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7635"/>
                </a:solidFill>
              </a:rPr>
              <a:t>Green Beans </a:t>
            </a:r>
            <a:endParaRPr lang="en-GB" sz="900" b="1" dirty="0">
              <a:solidFill>
                <a:srgbClr val="007635"/>
              </a:solidFill>
            </a:endParaRP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8217157" y="4367253"/>
            <a:ext cx="144145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Baked Beans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 Garden </a:t>
            </a:r>
            <a:r>
              <a:rPr lang="en-GB" sz="900" b="1" dirty="0">
                <a:solidFill>
                  <a:srgbClr val="008000"/>
                </a:solidFill>
              </a:rPr>
              <a:t>P</a:t>
            </a:r>
            <a:r>
              <a:rPr lang="en-GB" sz="900" b="1" dirty="0" smtClean="0">
                <a:solidFill>
                  <a:srgbClr val="008000"/>
                </a:solidFill>
              </a:rPr>
              <a:t>eas</a:t>
            </a:r>
            <a:endParaRPr lang="en-GB" sz="900" b="1" dirty="0">
              <a:solidFill>
                <a:srgbClr val="008000"/>
              </a:solidFill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1454332" y="4980845"/>
            <a:ext cx="158432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Seasonal Salad </a:t>
            </a:r>
            <a:endParaRPr lang="en-GB" sz="900" b="1" dirty="0">
              <a:solidFill>
                <a:srgbClr val="006600"/>
              </a:solidFill>
            </a:endParaRP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3146517" y="4980845"/>
            <a:ext cx="158432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>
                <a:solidFill>
                  <a:srgbClr val="006600"/>
                </a:solidFill>
              </a:rPr>
              <a:t>Seasonal </a:t>
            </a:r>
            <a:r>
              <a:rPr lang="en-GB" sz="900" b="1" dirty="0" smtClean="0">
                <a:solidFill>
                  <a:srgbClr val="006600"/>
                </a:solidFill>
              </a:rPr>
              <a:t>Salad </a:t>
            </a:r>
            <a:endParaRPr lang="en-GB" sz="900" b="1" dirty="0">
              <a:solidFill>
                <a:srgbClr val="006600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4829667" y="4966481"/>
            <a:ext cx="158432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>
                <a:solidFill>
                  <a:srgbClr val="006600"/>
                </a:solidFill>
              </a:rPr>
              <a:t>Seasonal </a:t>
            </a:r>
            <a:r>
              <a:rPr lang="en-GB" sz="900" b="1" dirty="0" smtClean="0">
                <a:solidFill>
                  <a:srgbClr val="006600"/>
                </a:solidFill>
              </a:rPr>
              <a:t>Salad </a:t>
            </a:r>
            <a:endParaRPr lang="en-GB" sz="900" b="1" dirty="0">
              <a:solidFill>
                <a:srgbClr val="006600"/>
              </a:solidFill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6556379" y="4957924"/>
            <a:ext cx="160292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>
                <a:solidFill>
                  <a:srgbClr val="006600"/>
                </a:solidFill>
              </a:rPr>
              <a:t>Seasonal </a:t>
            </a:r>
            <a:r>
              <a:rPr lang="en-GB" sz="900" b="1" dirty="0" smtClean="0">
                <a:solidFill>
                  <a:srgbClr val="006600"/>
                </a:solidFill>
              </a:rPr>
              <a:t>Salad </a:t>
            </a:r>
            <a:endParaRPr lang="en-GB" sz="900" b="1" dirty="0">
              <a:solidFill>
                <a:srgbClr val="006600"/>
              </a:solidFill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8231957" y="4533068"/>
            <a:ext cx="15843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1362532" y="5415077"/>
            <a:ext cx="1758950" cy="40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Fruit Sponge</a:t>
            </a:r>
          </a:p>
          <a:p>
            <a:pPr algn="ctr">
              <a:spcBef>
                <a:spcPct val="25000"/>
              </a:spcBef>
            </a:pPr>
            <a:r>
              <a:rPr lang="en-GB" sz="900" b="1" dirty="0">
                <a:solidFill>
                  <a:srgbClr val="CE2878"/>
                </a:solidFill>
              </a:rPr>
              <a:t>w</a:t>
            </a:r>
            <a:r>
              <a:rPr lang="en-GB" sz="900" b="1" dirty="0" smtClean="0">
                <a:solidFill>
                  <a:srgbClr val="CE2878"/>
                </a:solidFill>
              </a:rPr>
              <a:t>ith Custard </a:t>
            </a:r>
            <a:endParaRPr lang="en-GB" sz="900" b="1" dirty="0">
              <a:solidFill>
                <a:srgbClr val="CE2878"/>
              </a:solidFill>
            </a:endParaRP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121483" y="5412338"/>
            <a:ext cx="159056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  </a:t>
            </a:r>
            <a:r>
              <a:rPr lang="en-GB" sz="900" b="1" dirty="0" smtClean="0">
                <a:solidFill>
                  <a:srgbClr val="CE2878"/>
                </a:solidFill>
              </a:rPr>
              <a:t>Fruit Smoothie</a:t>
            </a:r>
            <a:endParaRPr lang="en-GB" sz="900" b="1" dirty="0">
              <a:solidFill>
                <a:srgbClr val="CE2878"/>
              </a:solidFill>
            </a:endParaRP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6541639" y="5498900"/>
            <a:ext cx="16176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Chocolate Brownie</a:t>
            </a:r>
            <a:endParaRPr lang="en-GB" sz="900" b="1" dirty="0">
              <a:solidFill>
                <a:srgbClr val="CE2878"/>
              </a:solidFill>
            </a:endParaRPr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8069586" y="5412338"/>
            <a:ext cx="1704606" cy="40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Fruit Muffin </a:t>
            </a:r>
          </a:p>
          <a:p>
            <a:pPr algn="ctr">
              <a:spcBef>
                <a:spcPct val="25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with Glass of Milk</a:t>
            </a:r>
            <a:endParaRPr lang="en-GB" sz="900" b="1" dirty="0">
              <a:solidFill>
                <a:srgbClr val="CE2878"/>
              </a:solidFill>
            </a:endParaRP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4855007" y="5186844"/>
            <a:ext cx="165576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endParaRPr lang="en-GB" sz="11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3195552" y="4389306"/>
            <a:ext cx="144145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7635"/>
                </a:solidFill>
              </a:rPr>
              <a:t>Cauliflower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7635"/>
                </a:solidFill>
              </a:rPr>
              <a:t> Broccoli </a:t>
            </a:r>
            <a:endParaRPr lang="en-GB" sz="900" b="1" dirty="0">
              <a:solidFill>
                <a:srgbClr val="007635"/>
              </a:solidFill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6657789" y="4367253"/>
            <a:ext cx="144145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Sweetcorn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Peas</a:t>
            </a:r>
            <a:endParaRPr lang="en-GB" sz="900" b="1" dirty="0">
              <a:solidFill>
                <a:srgbClr val="008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9603" y="730287"/>
            <a:ext cx="439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200" dirty="0">
              <a:solidFill>
                <a:schemeClr val="accent6"/>
              </a:solidFill>
              <a:latin typeface="Impact" pitchFamily="34" charset="0"/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auto">
          <a:xfrm>
            <a:off x="8199512" y="4954185"/>
            <a:ext cx="137500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  </a:t>
            </a:r>
            <a:r>
              <a:rPr lang="en-GB" sz="900" b="1" dirty="0" smtClean="0">
                <a:solidFill>
                  <a:srgbClr val="006600"/>
                </a:solidFill>
              </a:rPr>
              <a:t>Seasonal Salad </a:t>
            </a:r>
            <a:endParaRPr lang="en-GB" sz="900" b="1" dirty="0">
              <a:solidFill>
                <a:srgbClr val="006600"/>
              </a:solidFill>
            </a:endParaRPr>
          </a:p>
        </p:txBody>
      </p:sp>
      <p:pic>
        <p:nvPicPr>
          <p:cNvPr id="63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9688" y="830938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112078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6725" y="823620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3112" y="1094686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055" y="1376618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409549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69347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525" y="1693478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3543" y="197725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199877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7510" y="2207432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443823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6903" y="2423226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366" y="2505405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300" y="2495699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108" y="2490215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018" y="247800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12044" y="5437862"/>
            <a:ext cx="1773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 smtClean="0">
                <a:solidFill>
                  <a:srgbClr val="CE28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Homemade Biscuit with a Slice of Fruit</a:t>
            </a:r>
            <a:endParaRPr lang="en-GB" sz="900" b="1" dirty="0">
              <a:solidFill>
                <a:srgbClr val="CE28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9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957" y="247800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641" y="5894977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517" y="5886644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952" y="5886644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409" y="5888062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986" y="5869072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TextBox 149"/>
          <p:cNvSpPr txBox="1"/>
          <p:nvPr/>
        </p:nvSpPr>
        <p:spPr>
          <a:xfrm>
            <a:off x="5198536" y="102040"/>
            <a:ext cx="129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Homemade Dish</a:t>
            </a:r>
            <a:endParaRPr lang="en-GB" sz="1200" b="1" dirty="0"/>
          </a:p>
        </p:txBody>
      </p:sp>
      <p:pic>
        <p:nvPicPr>
          <p:cNvPr id="15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570" y="148141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TextBox 151"/>
          <p:cNvSpPr txBox="1"/>
          <p:nvPr/>
        </p:nvSpPr>
        <p:spPr>
          <a:xfrm>
            <a:off x="5207485" y="324511"/>
            <a:ext cx="1507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Celery</a:t>
            </a:r>
            <a:endParaRPr lang="en-GB" sz="1200" b="1" dirty="0"/>
          </a:p>
        </p:txBody>
      </p:sp>
      <p:pic>
        <p:nvPicPr>
          <p:cNvPr id="153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966" y="379037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" name="TextBox 153"/>
          <p:cNvSpPr txBox="1"/>
          <p:nvPr/>
        </p:nvSpPr>
        <p:spPr>
          <a:xfrm>
            <a:off x="5207485" y="555871"/>
            <a:ext cx="183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Cereals Containing Gluten </a:t>
            </a:r>
            <a:endParaRPr lang="en-GB" sz="1200" b="1" dirty="0"/>
          </a:p>
        </p:txBody>
      </p:sp>
      <p:pic>
        <p:nvPicPr>
          <p:cNvPr id="15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966" y="60632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" name="TextBox 156"/>
          <p:cNvSpPr txBox="1"/>
          <p:nvPr/>
        </p:nvSpPr>
        <p:spPr>
          <a:xfrm>
            <a:off x="5226274" y="785619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Crustaceans</a:t>
            </a:r>
            <a:endParaRPr lang="en-GB" sz="1200" b="1" dirty="0"/>
          </a:p>
        </p:txBody>
      </p:sp>
      <p:pic>
        <p:nvPicPr>
          <p:cNvPr id="158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087" y="835792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TextBox 158"/>
          <p:cNvSpPr txBox="1"/>
          <p:nvPr/>
        </p:nvSpPr>
        <p:spPr>
          <a:xfrm>
            <a:off x="5240297" y="1001306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Eggs</a:t>
            </a:r>
            <a:endParaRPr lang="en-GB" sz="1200" b="1" dirty="0"/>
          </a:p>
        </p:txBody>
      </p:sp>
      <p:pic>
        <p:nvPicPr>
          <p:cNvPr id="16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379" y="1054499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1" name="TextBox 160"/>
          <p:cNvSpPr txBox="1"/>
          <p:nvPr/>
        </p:nvSpPr>
        <p:spPr>
          <a:xfrm>
            <a:off x="5240297" y="1238118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Fish</a:t>
            </a:r>
            <a:endParaRPr lang="en-GB" sz="1200" b="1" dirty="0"/>
          </a:p>
        </p:txBody>
      </p:sp>
      <p:pic>
        <p:nvPicPr>
          <p:cNvPr id="162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721" y="1284260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" name="TextBox 162"/>
          <p:cNvSpPr txBox="1"/>
          <p:nvPr/>
        </p:nvSpPr>
        <p:spPr>
          <a:xfrm>
            <a:off x="7161207" y="65044"/>
            <a:ext cx="1114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Lupin</a:t>
            </a:r>
            <a:endParaRPr lang="en-GB" sz="1200" b="1" dirty="0"/>
          </a:p>
        </p:txBody>
      </p:sp>
      <p:pic>
        <p:nvPicPr>
          <p:cNvPr id="164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463" y="123071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TextBox 164"/>
          <p:cNvSpPr txBox="1"/>
          <p:nvPr/>
        </p:nvSpPr>
        <p:spPr>
          <a:xfrm>
            <a:off x="7161207" y="295151"/>
            <a:ext cx="11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Milk-Dairy</a:t>
            </a:r>
            <a:endParaRPr lang="en-GB" sz="1200" b="1" dirty="0"/>
          </a:p>
        </p:txBody>
      </p:sp>
      <p:pic>
        <p:nvPicPr>
          <p:cNvPr id="16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758" y="34204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TextBox 166"/>
          <p:cNvSpPr txBox="1"/>
          <p:nvPr/>
        </p:nvSpPr>
        <p:spPr>
          <a:xfrm>
            <a:off x="7130501" y="540180"/>
            <a:ext cx="1125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Molluscs</a:t>
            </a:r>
            <a:endParaRPr lang="en-GB" sz="1200" b="1" dirty="0"/>
          </a:p>
        </p:txBody>
      </p:sp>
      <p:pic>
        <p:nvPicPr>
          <p:cNvPr id="168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286" y="593816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TextBox 168"/>
          <p:cNvSpPr txBox="1"/>
          <p:nvPr/>
        </p:nvSpPr>
        <p:spPr>
          <a:xfrm>
            <a:off x="7119747" y="755573"/>
            <a:ext cx="1118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Mustard</a:t>
            </a:r>
            <a:endParaRPr lang="en-GB" sz="1200" b="1" dirty="0"/>
          </a:p>
        </p:txBody>
      </p:sp>
      <p:pic>
        <p:nvPicPr>
          <p:cNvPr id="170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286" y="830114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" name="TextBox 170"/>
          <p:cNvSpPr txBox="1"/>
          <p:nvPr/>
        </p:nvSpPr>
        <p:spPr>
          <a:xfrm>
            <a:off x="7165010" y="974322"/>
            <a:ext cx="1165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Nuts</a:t>
            </a:r>
            <a:endParaRPr lang="en-GB" sz="1200" b="1" dirty="0"/>
          </a:p>
        </p:txBody>
      </p:sp>
      <p:pic>
        <p:nvPicPr>
          <p:cNvPr id="172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856" y="1058870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" name="TextBox 172"/>
          <p:cNvSpPr txBox="1"/>
          <p:nvPr/>
        </p:nvSpPr>
        <p:spPr>
          <a:xfrm>
            <a:off x="7165010" y="1181891"/>
            <a:ext cx="1136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Peanuts</a:t>
            </a:r>
            <a:endParaRPr lang="en-GB" sz="1200" b="1" dirty="0"/>
          </a:p>
        </p:txBody>
      </p:sp>
      <p:pic>
        <p:nvPicPr>
          <p:cNvPr id="174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755" y="1272981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5" name="TextBox 174"/>
          <p:cNvSpPr txBox="1"/>
          <p:nvPr/>
        </p:nvSpPr>
        <p:spPr>
          <a:xfrm>
            <a:off x="8301797" y="90444"/>
            <a:ext cx="1202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Sesame Seeds</a:t>
            </a:r>
            <a:endParaRPr lang="en-GB" sz="1200" b="1" dirty="0"/>
          </a:p>
        </p:txBody>
      </p:sp>
      <p:pic>
        <p:nvPicPr>
          <p:cNvPr id="176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661" y="125557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7" name="TextBox 176"/>
          <p:cNvSpPr txBox="1"/>
          <p:nvPr/>
        </p:nvSpPr>
        <p:spPr>
          <a:xfrm>
            <a:off x="8286166" y="345323"/>
            <a:ext cx="1192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Soya</a:t>
            </a:r>
            <a:endParaRPr lang="en-GB" sz="1200" b="1" dirty="0"/>
          </a:p>
        </p:txBody>
      </p:sp>
      <p:pic>
        <p:nvPicPr>
          <p:cNvPr id="178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661" y="411976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9" name="TextBox 178"/>
          <p:cNvSpPr txBox="1"/>
          <p:nvPr/>
        </p:nvSpPr>
        <p:spPr>
          <a:xfrm>
            <a:off x="8294118" y="561650"/>
            <a:ext cx="132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Sulphur Dioxide</a:t>
            </a:r>
            <a:endParaRPr lang="en-GB" sz="1200" b="1" dirty="0"/>
          </a:p>
        </p:txBody>
      </p:sp>
      <p:pic>
        <p:nvPicPr>
          <p:cNvPr id="180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661" y="622322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63" y="2677125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2951" y="1949355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689" y="2505662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656" y="2500774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283" y="2503314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288" y="2495289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440" y="2498141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959" y="5894977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58" y="590005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553" y="5896702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434" y="5883344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57" y="587922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594" y="2483499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325" y="2480584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64" y="2468210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75" y="589241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420" y="5879583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021" y="5891718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815" y="587342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357" y="5863519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815" y="2483499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6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019" y="2474669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8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0" descr="fuel 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292" y="6177859"/>
            <a:ext cx="1240122" cy="5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2" descr="FFLCM_bronze_ award logo 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26" y="6191677"/>
            <a:ext cx="1092121" cy="57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336262" y="6310119"/>
            <a:ext cx="71767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 smtClean="0">
                <a:solidFill>
                  <a:srgbClr val="FF0066"/>
                </a:solidFill>
                <a:latin typeface="Impact" pitchFamily="34" charset="0"/>
              </a:rPr>
              <a:t>  </a:t>
            </a:r>
            <a:r>
              <a:rPr lang="en-GB" sz="1400" dirty="0" smtClean="0">
                <a:solidFill>
                  <a:srgbClr val="006600"/>
                </a:solidFill>
                <a:latin typeface="Impact" pitchFamily="34" charset="0"/>
              </a:rPr>
              <a:t>  Vegetable and Fruit in Season  </a:t>
            </a:r>
            <a:r>
              <a:rPr lang="en-GB" sz="1400" dirty="0" smtClean="0">
                <a:latin typeface="Impact" pitchFamily="34" charset="0"/>
              </a:rPr>
              <a:t>Fresh </a:t>
            </a:r>
            <a:r>
              <a:rPr lang="en-GB" sz="1400" dirty="0">
                <a:latin typeface="Impact" pitchFamily="34" charset="0"/>
              </a:rPr>
              <a:t>Fruit &amp; Yoghurt </a:t>
            </a:r>
            <a:r>
              <a:rPr lang="en-GB" sz="1400" dirty="0" smtClean="0">
                <a:latin typeface="Impact" pitchFamily="34" charset="0"/>
              </a:rPr>
              <a:t> Available </a:t>
            </a:r>
            <a:r>
              <a:rPr lang="en-GB" sz="1400" dirty="0">
                <a:latin typeface="Impact" pitchFamily="34" charset="0"/>
              </a:rPr>
              <a:t>D</a:t>
            </a:r>
            <a:r>
              <a:rPr lang="en-GB" sz="1400" dirty="0" smtClean="0">
                <a:latin typeface="Impact" pitchFamily="34" charset="0"/>
              </a:rPr>
              <a:t>aily</a:t>
            </a:r>
            <a:endParaRPr lang="en-GB" sz="1400" dirty="0">
              <a:latin typeface="Impact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" y="59915"/>
            <a:ext cx="516902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4400" dirty="0" smtClean="0">
                <a:solidFill>
                  <a:srgbClr val="FF0066"/>
                </a:solidFill>
                <a:latin typeface="Impact" pitchFamily="34" charset="0"/>
              </a:rPr>
              <a:t>SUMMER MENU 2015</a:t>
            </a:r>
            <a:endParaRPr lang="en-GB" sz="44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828516"/>
              </p:ext>
            </p:extLst>
          </p:nvPr>
        </p:nvGraphicFramePr>
        <p:xfrm>
          <a:off x="272480" y="1556792"/>
          <a:ext cx="9433048" cy="4608512"/>
        </p:xfrm>
        <a:graphic>
          <a:graphicData uri="http://schemas.openxmlformats.org/drawingml/2006/table">
            <a:tbl>
              <a:tblPr/>
              <a:tblGrid>
                <a:gridCol w="1092119"/>
                <a:gridCol w="1775952"/>
                <a:gridCol w="1624976"/>
                <a:gridCol w="1771649"/>
                <a:gridCol w="1656184"/>
                <a:gridCol w="1512168"/>
              </a:tblGrid>
              <a:tr h="57606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1000" kern="140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57623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71991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6457" y="1112159"/>
            <a:ext cx="2304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  <a:latin typeface="Impact" pitchFamily="34" charset="0"/>
              </a:rPr>
              <a:t>WEEK THREE</a:t>
            </a:r>
            <a:endParaRPr lang="en-GB" sz="2800" dirty="0">
              <a:solidFill>
                <a:srgbClr val="7030A0"/>
              </a:solidFill>
              <a:latin typeface="Impact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400041" y="2170573"/>
            <a:ext cx="17307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900" b="1" dirty="0" smtClean="0"/>
              <a:t>Fish Cake with Potato Wedges</a:t>
            </a:r>
            <a:endParaRPr lang="en-GB" sz="900" b="1" dirty="0" smtClean="0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142985" y="1736901"/>
            <a:ext cx="16810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9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9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Savoury Pork Cobbler </a:t>
            </a:r>
            <a:r>
              <a:rPr lang="en-GB" sz="900" b="1" dirty="0">
                <a:solidFill>
                  <a:srgbClr val="CE2878"/>
                </a:solidFill>
              </a:rPr>
              <a:t>with Creamed Potato</a:t>
            </a:r>
          </a:p>
          <a:p>
            <a:pPr algn="ctr">
              <a:spcBef>
                <a:spcPct val="50000"/>
              </a:spcBef>
            </a:pPr>
            <a:endParaRPr lang="en-GB" sz="9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 </a:t>
            </a: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4715630" y="2150604"/>
            <a:ext cx="187134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900" b="1" dirty="0" smtClean="0">
                <a:solidFill>
                  <a:srgbClr val="CE2878"/>
                </a:solidFill>
              </a:rPr>
              <a:t>Roast  Beef &amp; Yorkshire Pudding with Roast Potatoes </a:t>
            </a:r>
          </a:p>
          <a:p>
            <a:pPr algn="ctr"/>
            <a:endParaRPr lang="en-GB" sz="900" b="1" dirty="0" smtClean="0">
              <a:solidFill>
                <a:srgbClr val="CE2878"/>
              </a:solidFill>
            </a:endParaRPr>
          </a:p>
          <a:p>
            <a:pPr algn="ctr"/>
            <a:endParaRPr lang="en-GB" sz="900" b="1" dirty="0" smtClean="0"/>
          </a:p>
          <a:p>
            <a:pPr algn="ctr"/>
            <a:endParaRPr lang="en-GB" sz="900" b="1" dirty="0" smtClean="0">
              <a:solidFill>
                <a:srgbClr val="CE2878"/>
              </a:solidFill>
            </a:endParaRPr>
          </a:p>
          <a:p>
            <a:pPr algn="ctr"/>
            <a:r>
              <a:rPr lang="en-GB" sz="900" b="1" dirty="0" smtClean="0">
                <a:solidFill>
                  <a:srgbClr val="CE2878"/>
                </a:solidFill>
              </a:rPr>
              <a:t> </a:t>
            </a:r>
            <a:endParaRPr lang="en-GB" sz="900" b="1" dirty="0">
              <a:solidFill>
                <a:srgbClr val="CE2878"/>
              </a:solidFill>
            </a:endParaRPr>
          </a:p>
          <a:p>
            <a:pPr algn="ctr"/>
            <a:endParaRPr lang="en-GB" sz="900" b="1" dirty="0" smtClean="0">
              <a:solidFill>
                <a:srgbClr val="CE2878"/>
              </a:solidFill>
            </a:endParaRPr>
          </a:p>
          <a:p>
            <a:pPr algn="ctr"/>
            <a:r>
              <a:rPr lang="en-GB" sz="900" b="1" dirty="0" smtClean="0">
                <a:solidFill>
                  <a:srgbClr val="CE2878"/>
                </a:solidFill>
              </a:rPr>
              <a:t>       </a:t>
            </a: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6522519" y="2187981"/>
            <a:ext cx="1691760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Cottage Pie  </a:t>
            </a:r>
          </a:p>
          <a:p>
            <a:pPr algn="ctr">
              <a:spcBef>
                <a:spcPct val="50000"/>
              </a:spcBef>
            </a:pPr>
            <a:endParaRPr lang="en-GB" sz="9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9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 </a:t>
            </a:r>
            <a:endParaRPr lang="en-GB" sz="1100" b="1" dirty="0" smtClean="0">
              <a:solidFill>
                <a:srgbClr val="CE2878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8210165" y="2187981"/>
            <a:ext cx="1476895" cy="8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/>
              <a:t>Sausage with Chips</a:t>
            </a:r>
          </a:p>
          <a:p>
            <a:pPr algn="ctr">
              <a:spcBef>
                <a:spcPct val="50000"/>
              </a:spcBef>
            </a:pPr>
            <a:endParaRPr lang="en-GB" sz="9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9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900" b="1" dirty="0" smtClean="0"/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544682" y="4289184"/>
            <a:ext cx="144145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Garden Peas 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Sweetcorn</a:t>
            </a:r>
            <a:endParaRPr lang="en-GB" sz="900" b="1" dirty="0">
              <a:solidFill>
                <a:srgbClr val="008000"/>
              </a:solidFill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218154" y="4294150"/>
            <a:ext cx="144145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Cabbage / Red  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 Carrots</a:t>
            </a:r>
            <a:endParaRPr lang="en-GB" sz="900" b="1" dirty="0">
              <a:solidFill>
                <a:srgbClr val="006600"/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4923418" y="4294150"/>
            <a:ext cx="144145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Mixed vegetables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 Broccoli Florets </a:t>
            </a:r>
            <a:endParaRPr lang="en-GB" sz="900" b="1" dirty="0">
              <a:solidFill>
                <a:srgbClr val="006600"/>
              </a:solidFill>
            </a:endParaRP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8267964" y="4323181"/>
            <a:ext cx="144145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Garden Peas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 </a:t>
            </a:r>
            <a:r>
              <a:rPr lang="en-GB" sz="900" b="1" dirty="0" smtClean="0"/>
              <a:t>Baked Beans</a:t>
            </a:r>
            <a:endParaRPr lang="en-GB" sz="900" b="1" dirty="0"/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6589202" y="4087313"/>
            <a:ext cx="171990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 smtClean="0"/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Green Beans 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Carrots</a:t>
            </a:r>
            <a:endParaRPr lang="en-GB" sz="900" b="1" dirty="0">
              <a:solidFill>
                <a:srgbClr val="008000"/>
              </a:solidFill>
            </a:endParaRP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1395467" y="4966846"/>
            <a:ext cx="169227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Seasonal Salad</a:t>
            </a:r>
            <a:endParaRPr lang="en-GB" sz="900" b="1" dirty="0">
              <a:solidFill>
                <a:srgbClr val="006600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3166408" y="4966846"/>
            <a:ext cx="161131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Seasonal Salad</a:t>
            </a:r>
            <a:endParaRPr lang="en-GB" sz="900" b="1" dirty="0">
              <a:solidFill>
                <a:srgbClr val="008000"/>
              </a:solidFill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4803319" y="4983297"/>
            <a:ext cx="172759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Seasonal Salad</a:t>
            </a:r>
            <a:endParaRPr lang="en-GB" sz="900" b="1" dirty="0">
              <a:solidFill>
                <a:srgbClr val="006600"/>
              </a:solidFill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6530910" y="4953069"/>
            <a:ext cx="167925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Seasonal Salad</a:t>
            </a:r>
            <a:endParaRPr lang="en-GB" sz="900" b="1" dirty="0">
              <a:solidFill>
                <a:srgbClr val="006600"/>
              </a:solidFill>
            </a:endParaRP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8210166" y="4953069"/>
            <a:ext cx="148939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6600"/>
                </a:solidFill>
              </a:rPr>
              <a:t>Seasonal Salad</a:t>
            </a:r>
            <a:endParaRPr lang="en-GB" sz="900" b="1" dirty="0"/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1347334" y="5509804"/>
            <a:ext cx="173831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900" b="1" dirty="0" smtClean="0">
                <a:solidFill>
                  <a:srgbClr val="CE2878"/>
                </a:solidFill>
              </a:rPr>
              <a:t>Fruit Crumble or Apple Cornflake Crunch with Ice Cream</a:t>
            </a:r>
            <a:endParaRPr lang="en-GB" sz="900" b="1" dirty="0">
              <a:solidFill>
                <a:srgbClr val="CE2878"/>
              </a:solidFill>
            </a:endParaRPr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3074073" y="5555905"/>
            <a:ext cx="17292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err="1" smtClean="0">
                <a:solidFill>
                  <a:srgbClr val="CE2878"/>
                </a:solidFill>
              </a:rPr>
              <a:t>Oaty</a:t>
            </a:r>
            <a:r>
              <a:rPr lang="en-GB" sz="900" b="1" dirty="0" smtClean="0">
                <a:solidFill>
                  <a:srgbClr val="CE2878"/>
                </a:solidFill>
              </a:rPr>
              <a:t> Biscuit with Slice of Apple</a:t>
            </a:r>
            <a:endParaRPr lang="en-GB" sz="900" b="1" dirty="0"/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4812256" y="5564869"/>
            <a:ext cx="170338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900" b="1" dirty="0" smtClean="0">
                <a:solidFill>
                  <a:srgbClr val="CE2878"/>
                </a:solidFill>
              </a:rPr>
              <a:t>Frozen Yoghurt</a:t>
            </a:r>
          </a:p>
        </p:txBody>
      </p:sp>
      <p:sp>
        <p:nvSpPr>
          <p:cNvPr id="43" name="Text Box 22"/>
          <p:cNvSpPr txBox="1">
            <a:spLocks noChangeArrowheads="1"/>
          </p:cNvSpPr>
          <p:nvPr/>
        </p:nvSpPr>
        <p:spPr bwMode="auto">
          <a:xfrm>
            <a:off x="6530910" y="5523505"/>
            <a:ext cx="16792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900" b="1" dirty="0" smtClean="0">
                <a:solidFill>
                  <a:srgbClr val="CE2878"/>
                </a:solidFill>
              </a:rPr>
              <a:t>Peach Sponge </a:t>
            </a:r>
          </a:p>
          <a:p>
            <a:pPr algn="ctr"/>
            <a:r>
              <a:rPr lang="en-GB" sz="900" b="1" dirty="0" smtClean="0">
                <a:solidFill>
                  <a:srgbClr val="CE2878"/>
                </a:solidFill>
              </a:rPr>
              <a:t>with Custard</a:t>
            </a:r>
            <a:endParaRPr lang="en-GB" sz="900" b="1" dirty="0"/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8210166" y="5533654"/>
            <a:ext cx="14768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CE2878"/>
                </a:solidFill>
              </a:rPr>
              <a:t>Chocolate Crunch Slice with Glass of Milk</a:t>
            </a:r>
            <a:endParaRPr lang="en-GB" sz="9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56457" y="690582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200" dirty="0">
              <a:solidFill>
                <a:schemeClr val="accent6"/>
              </a:solidFill>
              <a:latin typeface="Impact" pitchFamily="34" charset="0"/>
            </a:endParaRPr>
          </a:p>
        </p:txBody>
      </p:sp>
      <p:pic>
        <p:nvPicPr>
          <p:cNvPr id="67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04" y="2416914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04" y="2194364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1647" y="1930403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1647" y="1709941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3538" y="1429521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324" y="1181914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7404" y="921928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324" y="626061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443823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199877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3543" y="197725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69347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409549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9688" y="830938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2620" y="1112159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402" y="2477740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70" y="2524295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202" y="2511972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811" y="5957219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951" y="5936362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385" y="5916539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966" y="5925237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" name="TextBox 127"/>
          <p:cNvSpPr txBox="1"/>
          <p:nvPr/>
        </p:nvSpPr>
        <p:spPr>
          <a:xfrm>
            <a:off x="5198536" y="102040"/>
            <a:ext cx="129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Homemade Dish</a:t>
            </a:r>
            <a:endParaRPr lang="en-GB" sz="1200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5207485" y="324511"/>
            <a:ext cx="1507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Celery</a:t>
            </a:r>
            <a:endParaRPr lang="en-GB" sz="1200" b="1" dirty="0"/>
          </a:p>
        </p:txBody>
      </p:sp>
      <p:sp>
        <p:nvSpPr>
          <p:cNvPr id="149" name="TextBox 148"/>
          <p:cNvSpPr txBox="1"/>
          <p:nvPr/>
        </p:nvSpPr>
        <p:spPr>
          <a:xfrm>
            <a:off x="5207485" y="555871"/>
            <a:ext cx="183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Cereals Containing Gluten </a:t>
            </a:r>
            <a:endParaRPr lang="en-GB" sz="1200" b="1" dirty="0"/>
          </a:p>
        </p:txBody>
      </p:sp>
      <p:sp>
        <p:nvSpPr>
          <p:cNvPr id="150" name="TextBox 149"/>
          <p:cNvSpPr txBox="1"/>
          <p:nvPr/>
        </p:nvSpPr>
        <p:spPr>
          <a:xfrm>
            <a:off x="5226274" y="785619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Crustaceans</a:t>
            </a:r>
            <a:endParaRPr lang="en-GB" sz="1200" b="1" dirty="0"/>
          </a:p>
        </p:txBody>
      </p:sp>
      <p:sp>
        <p:nvSpPr>
          <p:cNvPr id="151" name="TextBox 150"/>
          <p:cNvSpPr txBox="1"/>
          <p:nvPr/>
        </p:nvSpPr>
        <p:spPr>
          <a:xfrm>
            <a:off x="5240297" y="1001306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Eggs</a:t>
            </a:r>
            <a:endParaRPr lang="en-GB" sz="1200" b="1" dirty="0"/>
          </a:p>
        </p:txBody>
      </p:sp>
      <p:sp>
        <p:nvSpPr>
          <p:cNvPr id="152" name="TextBox 151"/>
          <p:cNvSpPr txBox="1"/>
          <p:nvPr/>
        </p:nvSpPr>
        <p:spPr>
          <a:xfrm>
            <a:off x="5240297" y="1238118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Fish</a:t>
            </a:r>
            <a:endParaRPr lang="en-GB" sz="1200" b="1" dirty="0"/>
          </a:p>
        </p:txBody>
      </p:sp>
      <p:pic>
        <p:nvPicPr>
          <p:cNvPr id="15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725" y="151785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52" y="406948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820" y="643929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39" y="843909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353" y="1076249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023" y="1300776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TextBox 158"/>
          <p:cNvSpPr txBox="1"/>
          <p:nvPr/>
        </p:nvSpPr>
        <p:spPr>
          <a:xfrm>
            <a:off x="7161207" y="65044"/>
            <a:ext cx="1114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Lupin</a:t>
            </a:r>
            <a:endParaRPr lang="en-GB" sz="1200" b="1" dirty="0"/>
          </a:p>
        </p:txBody>
      </p:sp>
      <p:pic>
        <p:nvPicPr>
          <p:cNvPr id="160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820" y="123071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1" name="TextBox 160"/>
          <p:cNvSpPr txBox="1"/>
          <p:nvPr/>
        </p:nvSpPr>
        <p:spPr>
          <a:xfrm>
            <a:off x="7161207" y="295151"/>
            <a:ext cx="11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Milk-Dairy</a:t>
            </a:r>
            <a:endParaRPr lang="en-GB" sz="1200" b="1" dirty="0"/>
          </a:p>
        </p:txBody>
      </p:sp>
      <p:pic>
        <p:nvPicPr>
          <p:cNvPr id="16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162" y="33658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" name="TextBox 162"/>
          <p:cNvSpPr txBox="1"/>
          <p:nvPr/>
        </p:nvSpPr>
        <p:spPr>
          <a:xfrm>
            <a:off x="7130501" y="540180"/>
            <a:ext cx="1125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Molluscs</a:t>
            </a:r>
            <a:endParaRPr lang="en-GB" sz="1200" b="1" dirty="0"/>
          </a:p>
        </p:txBody>
      </p:sp>
      <p:sp>
        <p:nvSpPr>
          <p:cNvPr id="164" name="TextBox 163"/>
          <p:cNvSpPr txBox="1"/>
          <p:nvPr/>
        </p:nvSpPr>
        <p:spPr>
          <a:xfrm>
            <a:off x="7119747" y="755573"/>
            <a:ext cx="1118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Mustard</a:t>
            </a:r>
            <a:endParaRPr lang="en-GB" sz="1200" b="1" dirty="0"/>
          </a:p>
        </p:txBody>
      </p:sp>
      <p:sp>
        <p:nvSpPr>
          <p:cNvPr id="165" name="TextBox 164"/>
          <p:cNvSpPr txBox="1"/>
          <p:nvPr/>
        </p:nvSpPr>
        <p:spPr>
          <a:xfrm>
            <a:off x="7165010" y="974322"/>
            <a:ext cx="1165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Nuts</a:t>
            </a:r>
            <a:endParaRPr lang="en-GB" sz="1200" b="1" dirty="0"/>
          </a:p>
        </p:txBody>
      </p:sp>
      <p:pic>
        <p:nvPicPr>
          <p:cNvPr id="166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868" y="607108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672" y="830938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672" y="1042233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TextBox 168"/>
          <p:cNvSpPr txBox="1"/>
          <p:nvPr/>
        </p:nvSpPr>
        <p:spPr>
          <a:xfrm>
            <a:off x="7165010" y="1181891"/>
            <a:ext cx="1136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Peanuts</a:t>
            </a:r>
            <a:endParaRPr lang="en-GB" sz="1200" b="1" dirty="0"/>
          </a:p>
        </p:txBody>
      </p:sp>
      <p:pic>
        <p:nvPicPr>
          <p:cNvPr id="170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479" y="1256286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" name="TextBox 170"/>
          <p:cNvSpPr txBox="1"/>
          <p:nvPr/>
        </p:nvSpPr>
        <p:spPr>
          <a:xfrm>
            <a:off x="8294118" y="561650"/>
            <a:ext cx="132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Sulphur Dioxide</a:t>
            </a:r>
            <a:endParaRPr lang="en-GB" sz="1200" b="1" dirty="0"/>
          </a:p>
        </p:txBody>
      </p:sp>
      <p:sp>
        <p:nvSpPr>
          <p:cNvPr id="172" name="TextBox 171"/>
          <p:cNvSpPr txBox="1"/>
          <p:nvPr/>
        </p:nvSpPr>
        <p:spPr>
          <a:xfrm>
            <a:off x="8301797" y="90444"/>
            <a:ext cx="1202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Sesame Seeds</a:t>
            </a:r>
            <a:endParaRPr lang="en-GB" sz="1200" b="1" dirty="0"/>
          </a:p>
        </p:txBody>
      </p:sp>
      <p:sp>
        <p:nvSpPr>
          <p:cNvPr id="173" name="TextBox 172"/>
          <p:cNvSpPr txBox="1"/>
          <p:nvPr/>
        </p:nvSpPr>
        <p:spPr>
          <a:xfrm>
            <a:off x="8286166" y="345323"/>
            <a:ext cx="1192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Soya</a:t>
            </a:r>
            <a:endParaRPr lang="en-GB" sz="1200" b="1" dirty="0"/>
          </a:p>
        </p:txBody>
      </p:sp>
      <p:pic>
        <p:nvPicPr>
          <p:cNvPr id="174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957" y="126521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279" y="396692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165" y="626061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69" y="2611786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755" y="2622040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467" y="5965917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542" y="5967368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740" y="5970027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832" y="2482089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856" y="2485948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530" y="5945060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414" y="5936362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149" y="2520957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633" y="2524295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211" y="2525472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513" y="2511972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60" y="594192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617" y="5925237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993" y="592161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710" y="2412197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92" y="2420656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418" y="2415500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92" y="5916539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0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035" y="5926688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270" y="5917142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43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2559</TotalTime>
  <Words>426</Words>
  <Application>Microsoft Office PowerPoint</Application>
  <PresentationFormat>A4 Paper (210x297 mm)</PresentationFormat>
  <Paragraphs>250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Northumberland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McGrath, Natalie</dc:creator>
  <cp:lastModifiedBy>Stephenson, Donna</cp:lastModifiedBy>
  <cp:revision>213</cp:revision>
  <cp:lastPrinted>2015-03-16T13:52:58Z</cp:lastPrinted>
  <dcterms:created xsi:type="dcterms:W3CDTF">2013-06-05T12:47:07Z</dcterms:created>
  <dcterms:modified xsi:type="dcterms:W3CDTF">2015-04-16T13:40:08Z</dcterms:modified>
</cp:coreProperties>
</file>