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2878"/>
    <a:srgbClr val="008000"/>
    <a:srgbClr val="FF0066"/>
    <a:srgbClr val="9BD4FF"/>
    <a:srgbClr val="3366FF"/>
    <a:srgbClr val="7030A0"/>
    <a:srgbClr val="0070C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9645" autoAdjust="0"/>
  </p:normalViewPr>
  <p:slideViewPr>
    <p:cSldViewPr>
      <p:cViewPr varScale="1">
        <p:scale>
          <a:sx n="110" d="100"/>
          <a:sy n="110" d="100"/>
        </p:scale>
        <p:origin x="-99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AE8D67DB-3450-459A-A340-5ECEBF9D1B28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B2E85932-42F1-4611-9FD8-49D2B6526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2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8025" y="744538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6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5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7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4DA3-92DD-4392-8228-A884B97444EF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5.png"/><Relationship Id="rId18" Type="http://schemas.openxmlformats.org/officeDocument/2006/relationships/image" Target="../media/image12.png"/><Relationship Id="rId3" Type="http://schemas.openxmlformats.org/officeDocument/2006/relationships/image" Target="../media/image21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17" Type="http://schemas.openxmlformats.org/officeDocument/2006/relationships/image" Target="../media/image6.png"/><Relationship Id="rId2" Type="http://schemas.openxmlformats.org/officeDocument/2006/relationships/image" Target="../media/image20.jpe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8.png"/><Relationship Id="rId5" Type="http://schemas.openxmlformats.org/officeDocument/2006/relationships/image" Target="../media/image18.png"/><Relationship Id="rId1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.png"/><Relationship Id="rId18" Type="http://schemas.openxmlformats.org/officeDocument/2006/relationships/image" Target="../media/image17.png"/><Relationship Id="rId3" Type="http://schemas.openxmlformats.org/officeDocument/2006/relationships/image" Target="../media/image22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image" Target="../media/image12.png"/><Relationship Id="rId15" Type="http://schemas.openxmlformats.org/officeDocument/2006/relationships/image" Target="../media/image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23.png"/><Relationship Id="rId9" Type="http://schemas.openxmlformats.org/officeDocument/2006/relationships/image" Target="../media/image8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fuel 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405" y="6135085"/>
            <a:ext cx="1215489" cy="60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3" y="6159070"/>
            <a:ext cx="1080120" cy="58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29603" y="36212"/>
            <a:ext cx="48024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4400" dirty="0" smtClean="0">
                <a:solidFill>
                  <a:srgbClr val="FF0066"/>
                </a:solidFill>
                <a:latin typeface="Impact" pitchFamily="34" charset="0"/>
              </a:rPr>
              <a:t>SUMMER MENU 2015</a:t>
            </a:r>
            <a:endParaRPr lang="en-GB" sz="44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26692"/>
              </p:ext>
            </p:extLst>
          </p:nvPr>
        </p:nvGraphicFramePr>
        <p:xfrm>
          <a:off x="200471" y="1530290"/>
          <a:ext cx="9536231" cy="4617471"/>
        </p:xfrm>
        <a:graphic>
          <a:graphicData uri="http://schemas.openxmlformats.org/drawingml/2006/table">
            <a:tbl>
              <a:tblPr/>
              <a:tblGrid>
                <a:gridCol w="1101342"/>
                <a:gridCol w="1790950"/>
                <a:gridCol w="1638699"/>
                <a:gridCol w="1815487"/>
                <a:gridCol w="1711174"/>
                <a:gridCol w="1478579"/>
              </a:tblGrid>
              <a:tr h="5740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8866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6081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/>
                      </a:r>
                      <a:b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</a:b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57372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Bowl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77287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6174" y="1115008"/>
            <a:ext cx="250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Impact" pitchFamily="34" charset="0"/>
              </a:rPr>
              <a:t>WEEK ONE</a:t>
            </a:r>
            <a:endParaRPr lang="en-GB" sz="2800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1322776" y="2125484"/>
            <a:ext cx="176697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  <a:cs typeface="Arial" charset="0"/>
              </a:rPr>
              <a:t>Chicken Curry with Basmati Rice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cs typeface="Arial" charset="0"/>
            </a:endParaRP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3089747" y="2125484"/>
            <a:ext cx="1592626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Mince or Pork Pie </a:t>
            </a:r>
            <a:r>
              <a:rPr lang="en-GB" sz="900" b="1" dirty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GB" sz="900" b="1" dirty="0" smtClean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ith Creamed Potatoes 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 </a:t>
            </a:r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6584590" y="2125484"/>
            <a:ext cx="166833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Beef Lasagne with </a:t>
            </a:r>
            <a:r>
              <a:rPr lang="en-GB" sz="900" b="1" dirty="0">
                <a:solidFill>
                  <a:srgbClr val="CE2878"/>
                </a:solidFill>
              </a:rPr>
              <a:t>G</a:t>
            </a:r>
            <a:r>
              <a:rPr lang="en-GB" sz="900" b="1" dirty="0" smtClean="0">
                <a:solidFill>
                  <a:srgbClr val="CE2878"/>
                </a:solidFill>
              </a:rPr>
              <a:t>arlic Bread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4775564" y="2091897"/>
            <a:ext cx="1722052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>
                <a:solidFill>
                  <a:srgbClr val="CE2878"/>
                </a:solidFill>
              </a:rPr>
              <a:t>Roast </a:t>
            </a:r>
            <a:r>
              <a:rPr lang="en-GB" sz="900" b="1" dirty="0" smtClean="0">
                <a:solidFill>
                  <a:srgbClr val="CE2878"/>
                </a:solidFill>
              </a:rPr>
              <a:t>Turkey &amp; Stuffing  with </a:t>
            </a:r>
            <a:endParaRPr lang="en-GB" sz="900" b="1" dirty="0">
              <a:solidFill>
                <a:srgbClr val="CE2878"/>
              </a:solidFill>
            </a:endParaRPr>
          </a:p>
          <a:p>
            <a:pPr algn="ctr"/>
            <a:r>
              <a:rPr lang="en-GB" sz="900" b="1" dirty="0">
                <a:solidFill>
                  <a:srgbClr val="CE2878"/>
                </a:solidFill>
              </a:rPr>
              <a:t>Roast </a:t>
            </a:r>
            <a:r>
              <a:rPr lang="en-GB" sz="900" b="1" dirty="0" smtClean="0">
                <a:solidFill>
                  <a:srgbClr val="CE2878"/>
                </a:solidFill>
              </a:rPr>
              <a:t>Potatoes</a:t>
            </a:r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endParaRPr lang="en-GB" sz="900" b="1" dirty="0">
              <a:solidFill>
                <a:srgbClr val="CE2878"/>
              </a:solidFill>
            </a:endParaRPr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8266206" y="1905369"/>
            <a:ext cx="1454251" cy="143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 smtClean="0"/>
          </a:p>
          <a:p>
            <a:pPr algn="ctr">
              <a:spcBef>
                <a:spcPct val="50000"/>
              </a:spcBef>
            </a:pPr>
            <a:r>
              <a:rPr lang="en-GB" sz="900" b="1" dirty="0" smtClean="0"/>
              <a:t>Fish Fingers with Chips</a:t>
            </a: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/>
          </a:p>
          <a:p>
            <a:pPr algn="ctr">
              <a:spcBef>
                <a:spcPct val="50000"/>
              </a:spcBef>
            </a:pPr>
            <a:endParaRPr lang="en-GB" sz="900" b="1" dirty="0" smtClean="0"/>
          </a:p>
          <a:p>
            <a:pPr algn="ctr">
              <a:spcBef>
                <a:spcPct val="50000"/>
              </a:spcBef>
            </a:pPr>
            <a:endParaRPr lang="en-GB" sz="900" b="1" dirty="0"/>
          </a:p>
          <a:p>
            <a:pPr algn="ctr">
              <a:spcBef>
                <a:spcPct val="50000"/>
              </a:spcBef>
            </a:pPr>
            <a:endParaRPr lang="en-GB" sz="900" b="1" dirty="0" smtClean="0"/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1368243" y="4289893"/>
            <a:ext cx="175264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Sweetcorn 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 Peas </a:t>
            </a:r>
            <a:endParaRPr lang="en-GB" sz="900" b="1" dirty="0">
              <a:solidFill>
                <a:srgbClr val="008000"/>
              </a:solidFill>
            </a:endParaRP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4792708" y="4285486"/>
            <a:ext cx="174843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Medley of Mixed Vegetables 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 Cauliflower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8279771" y="4264497"/>
            <a:ext cx="1376027" cy="43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/>
              <a:t>Baked </a:t>
            </a:r>
            <a:r>
              <a:rPr lang="en-GB" sz="900" b="1" dirty="0" smtClean="0"/>
              <a:t>Beans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/>
              <a:t> </a:t>
            </a:r>
            <a:r>
              <a:rPr lang="en-GB" sz="900" b="1" dirty="0" smtClean="0">
                <a:solidFill>
                  <a:srgbClr val="008000"/>
                </a:solidFill>
              </a:rPr>
              <a:t>Garden </a:t>
            </a:r>
            <a:r>
              <a:rPr lang="en-GB" sz="900" b="1" dirty="0">
                <a:solidFill>
                  <a:srgbClr val="008000"/>
                </a:solidFill>
              </a:rPr>
              <a:t>Peas</a:t>
            </a:r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3241315" y="4264146"/>
            <a:ext cx="1367296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Carrots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Broccoli Florets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29" name="Text Box 55"/>
          <p:cNvSpPr txBox="1">
            <a:spLocks noChangeArrowheads="1"/>
          </p:cNvSpPr>
          <p:nvPr/>
        </p:nvSpPr>
        <p:spPr bwMode="auto">
          <a:xfrm>
            <a:off x="6621054" y="4264146"/>
            <a:ext cx="162773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Green Beans 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 Sweetcorn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0" name="Text Box 60"/>
          <p:cNvSpPr txBox="1">
            <a:spLocks noChangeArrowheads="1"/>
          </p:cNvSpPr>
          <p:nvPr/>
        </p:nvSpPr>
        <p:spPr bwMode="auto">
          <a:xfrm>
            <a:off x="1452404" y="4892120"/>
            <a:ext cx="1584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Seasonal Salad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3175513" y="4892119"/>
            <a:ext cx="152991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>
                <a:solidFill>
                  <a:srgbClr val="007635"/>
                </a:solidFill>
              </a:rPr>
              <a:t>Seasonal </a:t>
            </a:r>
            <a:r>
              <a:rPr lang="en-GB" sz="900" b="1" dirty="0" smtClean="0">
                <a:solidFill>
                  <a:srgbClr val="007635"/>
                </a:solidFill>
              </a:rPr>
              <a:t>Salad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2" name="Text Box 62"/>
          <p:cNvSpPr txBox="1">
            <a:spLocks noChangeArrowheads="1"/>
          </p:cNvSpPr>
          <p:nvPr/>
        </p:nvSpPr>
        <p:spPr bwMode="auto">
          <a:xfrm>
            <a:off x="4855680" y="4892119"/>
            <a:ext cx="1584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>
                <a:solidFill>
                  <a:srgbClr val="007635"/>
                </a:solidFill>
              </a:rPr>
              <a:t>Seasonal </a:t>
            </a:r>
            <a:r>
              <a:rPr lang="en-GB" sz="900" b="1" dirty="0" smtClean="0">
                <a:solidFill>
                  <a:srgbClr val="007635"/>
                </a:solidFill>
              </a:rPr>
              <a:t>Salad</a:t>
            </a:r>
            <a:r>
              <a:rPr lang="en-GB" sz="900" b="1" dirty="0" smtClean="0">
                <a:solidFill>
                  <a:srgbClr val="002060"/>
                </a:solidFill>
              </a:rPr>
              <a:t>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6621054" y="4877083"/>
            <a:ext cx="1584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>
                <a:solidFill>
                  <a:srgbClr val="007635"/>
                </a:solidFill>
              </a:rPr>
              <a:t>Seasonal </a:t>
            </a:r>
            <a:r>
              <a:rPr lang="en-GB" sz="900" b="1" dirty="0" smtClean="0">
                <a:solidFill>
                  <a:srgbClr val="007635"/>
                </a:solidFill>
              </a:rPr>
              <a:t>Salad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8265607" y="4892119"/>
            <a:ext cx="1412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>
                <a:solidFill>
                  <a:srgbClr val="007635"/>
                </a:solidFill>
              </a:rPr>
              <a:t>Seasonal </a:t>
            </a:r>
            <a:r>
              <a:rPr lang="en-GB" sz="900" b="1" dirty="0" smtClean="0">
                <a:solidFill>
                  <a:srgbClr val="007635"/>
                </a:solidFill>
              </a:rPr>
              <a:t>Salad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1322776" y="5458123"/>
            <a:ext cx="17669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Chocolate &amp; Pear Sponge with </a:t>
            </a:r>
            <a:r>
              <a:rPr lang="en-GB" sz="900" b="1" dirty="0">
                <a:solidFill>
                  <a:srgbClr val="CE2878"/>
                </a:solidFill>
              </a:rPr>
              <a:t> </a:t>
            </a:r>
            <a:r>
              <a:rPr lang="en-GB" sz="900" b="1" dirty="0" smtClean="0">
                <a:solidFill>
                  <a:srgbClr val="CE2878"/>
                </a:solidFill>
              </a:rPr>
              <a:t>Chocolate Sauce  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3132971" y="5022924"/>
            <a:ext cx="1628982" cy="99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endParaRPr lang="en-GB" sz="11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endParaRPr lang="en-GB" sz="11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Homemade Fruity Flapjack</a:t>
            </a:r>
            <a:endParaRPr lang="en-GB" sz="900" b="1" dirty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37" name="Text Box 67"/>
          <p:cNvSpPr txBox="1">
            <a:spLocks noChangeArrowheads="1"/>
          </p:cNvSpPr>
          <p:nvPr/>
        </p:nvSpPr>
        <p:spPr bwMode="auto">
          <a:xfrm>
            <a:off x="4761953" y="5466877"/>
            <a:ext cx="1808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 err="1" smtClean="0">
                <a:solidFill>
                  <a:srgbClr val="CE2878"/>
                </a:solidFill>
              </a:rPr>
              <a:t>Tutti</a:t>
            </a:r>
            <a:r>
              <a:rPr lang="en-GB" sz="900" b="1" dirty="0" smtClean="0">
                <a:solidFill>
                  <a:srgbClr val="CE2878"/>
                </a:solidFill>
              </a:rPr>
              <a:t> </a:t>
            </a:r>
            <a:r>
              <a:rPr lang="en-GB" sz="900" b="1" dirty="0" err="1" smtClean="0">
                <a:solidFill>
                  <a:srgbClr val="CE2878"/>
                </a:solidFill>
              </a:rPr>
              <a:t>Fruiti</a:t>
            </a:r>
            <a:r>
              <a:rPr lang="en-GB" sz="900" b="1" dirty="0" smtClean="0">
                <a:solidFill>
                  <a:srgbClr val="CE2878"/>
                </a:solidFill>
              </a:rPr>
              <a:t> Cake </a:t>
            </a:r>
          </a:p>
          <a:p>
            <a:pPr algn="ctr"/>
            <a:r>
              <a:rPr lang="en-GB" sz="900" b="1" dirty="0">
                <a:solidFill>
                  <a:srgbClr val="CE2878"/>
                </a:solidFill>
              </a:rPr>
              <a:t>w</a:t>
            </a:r>
            <a:r>
              <a:rPr lang="en-GB" sz="900" b="1" dirty="0" smtClean="0">
                <a:solidFill>
                  <a:srgbClr val="CE2878"/>
                </a:solidFill>
              </a:rPr>
              <a:t>ith Glass of Milk or Juice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38" name="Text Box 68"/>
          <p:cNvSpPr txBox="1">
            <a:spLocks noChangeArrowheads="1"/>
          </p:cNvSpPr>
          <p:nvPr/>
        </p:nvSpPr>
        <p:spPr bwMode="auto">
          <a:xfrm>
            <a:off x="6570337" y="5464161"/>
            <a:ext cx="1649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Summer Fruit Salad with Custard 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39" name="Text Box 69"/>
          <p:cNvSpPr txBox="1">
            <a:spLocks noChangeArrowheads="1"/>
          </p:cNvSpPr>
          <p:nvPr/>
        </p:nvSpPr>
        <p:spPr bwMode="auto">
          <a:xfrm>
            <a:off x="8283807" y="5356208"/>
            <a:ext cx="13760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Fruit Desert Whip 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6411" y="6253870"/>
            <a:ext cx="71171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008000"/>
                </a:solidFill>
                <a:latin typeface="Impact" pitchFamily="34" charset="0"/>
              </a:rPr>
              <a:t>Vegetable and Fruit in Season  </a:t>
            </a:r>
            <a:r>
              <a:rPr lang="en-GB" sz="1400" dirty="0" smtClean="0">
                <a:latin typeface="Impact" pitchFamily="34" charset="0"/>
              </a:rPr>
              <a:t>Fresh Fruit and Yoghurt  Available </a:t>
            </a:r>
            <a:r>
              <a:rPr lang="en-GB" sz="1400" dirty="0">
                <a:latin typeface="Impact" pitchFamily="34" charset="0"/>
              </a:rPr>
              <a:t>D</a:t>
            </a:r>
            <a:r>
              <a:rPr lang="en-GB" sz="1400" dirty="0" smtClean="0">
                <a:latin typeface="Impact" pitchFamily="34" charset="0"/>
              </a:rPr>
              <a:t>aily</a:t>
            </a:r>
            <a:r>
              <a:rPr lang="en-GB" sz="1400" dirty="0" smtClean="0">
                <a:solidFill>
                  <a:schemeClr val="accent1"/>
                </a:solidFill>
                <a:latin typeface="Impact" pitchFamily="34" charset="0"/>
              </a:rPr>
              <a:t>   </a:t>
            </a:r>
          </a:p>
          <a:p>
            <a:r>
              <a:rPr lang="en-GB" sz="1200" dirty="0" smtClean="0">
                <a:solidFill>
                  <a:schemeClr val="accent1"/>
                </a:solidFill>
                <a:latin typeface="Impact" pitchFamily="34" charset="0"/>
              </a:rPr>
              <a:t>                                                                                                                           </a:t>
            </a:r>
            <a:endParaRPr lang="en-GB" sz="1200" b="1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9603" y="653720"/>
            <a:ext cx="4247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2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104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798" y="572225"/>
            <a:ext cx="153214" cy="1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9323" y="209518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3951" y="1834343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6550" y="1151444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6549" y="1596624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5019" y="137661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3766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589707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346" y="1834343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1656" y="2083299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6574" y="1186496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203" y="886520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203" y="691734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725" y="952330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2786" y="746966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523" y="2502648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978" y="245185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953" y="2576288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776" y="2493541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361" y="3219282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11" y="592695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26" y="592695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708" y="592695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776" y="5910691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797" y="5917526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677" y="154574"/>
            <a:ext cx="181719" cy="18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800" y="379039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55" y="612100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510" y="82999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TextBox 146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Homemade Dish</a:t>
            </a:r>
            <a:endParaRPr lang="en-GB" sz="1200" b="1" dirty="0"/>
          </a:p>
        </p:txBody>
      </p:sp>
      <p:pic>
        <p:nvPicPr>
          <p:cNvPr id="148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265" y="1067040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265" y="1278305"/>
            <a:ext cx="199730" cy="20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603" y="134207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769" y="34204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68" y="586132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173" y="812296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880" y="1032572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894" y="12535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586" y="145285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958" y="397822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916" y="639259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Celery</a:t>
            </a:r>
            <a:endParaRPr lang="en-GB" sz="1200" b="1" dirty="0"/>
          </a:p>
        </p:txBody>
      </p:sp>
      <p:sp>
        <p:nvSpPr>
          <p:cNvPr id="160" name="TextBox 159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Cereals Containing Gluten </a:t>
            </a:r>
            <a:endParaRPr lang="en-GB" sz="120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Crustaceans</a:t>
            </a:r>
            <a:endParaRPr lang="en-GB" sz="12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Eggs</a:t>
            </a:r>
            <a:endParaRPr lang="en-GB" sz="12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Lupin</a:t>
            </a:r>
            <a:endParaRPr lang="en-GB" sz="12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Milk-Dairy</a:t>
            </a:r>
            <a:endParaRPr lang="en-GB" sz="120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Molluscs</a:t>
            </a:r>
            <a:endParaRPr lang="en-GB" sz="1200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Mustard</a:t>
            </a:r>
            <a:endParaRPr lang="en-GB" sz="12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Nuts</a:t>
            </a:r>
            <a:endParaRPr lang="en-GB" sz="12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Peanuts</a:t>
            </a:r>
            <a:endParaRPr lang="en-GB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Sesame Seeds</a:t>
            </a:r>
            <a:endParaRPr lang="en-GB" sz="12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Soya</a:t>
            </a:r>
            <a:endParaRPr lang="en-GB" sz="1200" b="1" dirty="0"/>
          </a:p>
        </p:txBody>
      </p:sp>
      <p:sp>
        <p:nvSpPr>
          <p:cNvPr id="168" name="TextBox 167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Sulphur Dioxide</a:t>
            </a:r>
            <a:endParaRPr lang="en-GB" sz="1200" b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Fish</a:t>
            </a:r>
            <a:endParaRPr lang="en-GB" sz="1200" b="1" dirty="0"/>
          </a:p>
        </p:txBody>
      </p:sp>
      <p:pic>
        <p:nvPicPr>
          <p:cNvPr id="9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968" y="2451853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246" y="2451312"/>
            <a:ext cx="173397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210" y="5926953"/>
            <a:ext cx="174036" cy="17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61" y="5926953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96" y="5928279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354" y="251279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291" y="2512797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369" y="5925734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292" y="5913759"/>
            <a:ext cx="172860" cy="17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836" y="257628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200" y="5931302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297" y="5924532"/>
            <a:ext cx="174036" cy="17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40" y="5931302"/>
            <a:ext cx="161287" cy="16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617" y="2497114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98" y="2488964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617" y="5917526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071" y="2451312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400" y="2447791"/>
            <a:ext cx="176312" cy="17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400" y="322363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698" y="3218267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374" y="5915765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392" y="6164515"/>
            <a:ext cx="1176151" cy="68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FFLCM_bronze_ award logo 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71" y="6138951"/>
            <a:ext cx="1092121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346641" y="6354393"/>
            <a:ext cx="71158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006600"/>
                </a:solidFill>
                <a:latin typeface="Impact" pitchFamily="34" charset="0"/>
              </a:rPr>
              <a:t> Vegetable and Fruit in Season </a:t>
            </a:r>
            <a:r>
              <a:rPr lang="en-GB" sz="1400" dirty="0" smtClean="0">
                <a:latin typeface="Impact" pitchFamily="34" charset="0"/>
              </a:rPr>
              <a:t>Fresh </a:t>
            </a:r>
            <a:r>
              <a:rPr lang="en-GB" sz="1400" dirty="0">
                <a:latin typeface="Impact" pitchFamily="34" charset="0"/>
              </a:rPr>
              <a:t>Fruit &amp; </a:t>
            </a:r>
            <a:r>
              <a:rPr lang="en-GB" sz="1400" dirty="0" smtClean="0">
                <a:latin typeface="Impact" pitchFamily="34" charset="0"/>
              </a:rPr>
              <a:t>Yoghurt  Available </a:t>
            </a:r>
            <a:r>
              <a:rPr lang="en-GB" sz="1400" dirty="0">
                <a:latin typeface="Impact" pitchFamily="34" charset="0"/>
              </a:rPr>
              <a:t>D</a:t>
            </a:r>
            <a:r>
              <a:rPr lang="en-GB" sz="1400" dirty="0" smtClean="0">
                <a:latin typeface="Impact" pitchFamily="34" charset="0"/>
              </a:rPr>
              <a:t>aily</a:t>
            </a:r>
            <a:endParaRPr lang="en-GB" sz="1400" dirty="0">
              <a:latin typeface="Impact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28985" y="98426"/>
            <a:ext cx="48200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4400" dirty="0" smtClean="0">
                <a:solidFill>
                  <a:srgbClr val="FF0066"/>
                </a:solidFill>
                <a:latin typeface="Impact" pitchFamily="34" charset="0"/>
              </a:rPr>
              <a:t>SUMMER</a:t>
            </a:r>
            <a:r>
              <a:rPr lang="en-GB" sz="4800" dirty="0" smtClean="0">
                <a:solidFill>
                  <a:srgbClr val="FF0066"/>
                </a:solidFill>
                <a:latin typeface="Impact" pitchFamily="34" charset="0"/>
              </a:rPr>
              <a:t> </a:t>
            </a:r>
            <a:r>
              <a:rPr lang="en-GB" sz="4400" dirty="0" smtClean="0">
                <a:solidFill>
                  <a:srgbClr val="FF0066"/>
                </a:solidFill>
                <a:latin typeface="Impact" pitchFamily="34" charset="0"/>
              </a:rPr>
              <a:t>MENU 2015</a:t>
            </a:r>
            <a:endParaRPr lang="en-GB" sz="44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04445"/>
              </p:ext>
            </p:extLst>
          </p:nvPr>
        </p:nvGraphicFramePr>
        <p:xfrm>
          <a:off x="236075" y="1627704"/>
          <a:ext cx="9469453" cy="4465592"/>
        </p:xfrm>
        <a:graphic>
          <a:graphicData uri="http://schemas.openxmlformats.org/drawingml/2006/table">
            <a:tbl>
              <a:tblPr/>
              <a:tblGrid>
                <a:gridCol w="1087251"/>
                <a:gridCol w="1783835"/>
                <a:gridCol w="1601935"/>
                <a:gridCol w="1792260"/>
                <a:gridCol w="1689282"/>
                <a:gridCol w="1514890"/>
              </a:tblGrid>
              <a:tr h="43589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6687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            </a:t>
                      </a:r>
                      <a:endParaRPr lang="en-GB" sz="1000" kern="1400" dirty="0">
                        <a:solidFill>
                          <a:srgbClr val="FF0066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540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4785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74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5000"/>
                        </a:spcBef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900" b="1" dirty="0" smtClean="0">
                        <a:solidFill>
                          <a:srgbClr val="CE287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70213" y="1196752"/>
            <a:ext cx="250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92D050"/>
                </a:solidFill>
                <a:latin typeface="Impact" pitchFamily="34" charset="0"/>
              </a:rPr>
              <a:t>WEEK TWO</a:t>
            </a:r>
            <a:endParaRPr lang="en-GB" sz="2800" dirty="0">
              <a:solidFill>
                <a:srgbClr val="92D050"/>
              </a:solidFill>
              <a:latin typeface="Impact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301589" y="1977251"/>
            <a:ext cx="1824381" cy="9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050" b="1" dirty="0">
              <a:solidFill>
                <a:srgbClr val="CE2878"/>
              </a:solidFill>
            </a:endParaRPr>
          </a:p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Spaghetti Bolognaise</a:t>
            </a:r>
          </a:p>
          <a:p>
            <a:pPr algn="ctr"/>
            <a:r>
              <a:rPr lang="en-GB" sz="900" b="1" dirty="0">
                <a:solidFill>
                  <a:srgbClr val="CE2878"/>
                </a:solidFill>
              </a:rPr>
              <a:t>w</a:t>
            </a:r>
            <a:r>
              <a:rPr lang="en-GB" sz="900" b="1" dirty="0" smtClean="0">
                <a:solidFill>
                  <a:srgbClr val="CE2878"/>
                </a:solidFill>
              </a:rPr>
              <a:t>ith Garlic Bread</a:t>
            </a:r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endParaRPr lang="en-GB" sz="900" b="1" dirty="0">
              <a:solidFill>
                <a:srgbClr val="CE2878"/>
              </a:solidFill>
            </a:endParaRPr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115365" y="2112676"/>
            <a:ext cx="1655762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Savoury Mince &amp; Yorkshire Pudding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Served </a:t>
            </a:r>
            <a:r>
              <a:rPr lang="en-GB" sz="900" b="1" dirty="0" smtClean="0">
                <a:solidFill>
                  <a:srgbClr val="CE2878"/>
                </a:solidFill>
              </a:rPr>
              <a:t>with Baby Potatoes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733673" y="2118913"/>
            <a:ext cx="1777096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  <a:cs typeface="Arial" charset="0"/>
              </a:rPr>
              <a:t>Roast Gammon with Roast Potatoes</a:t>
            </a: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  <a:cs typeface="Arial" charset="0"/>
              </a:rPr>
              <a:t> </a:t>
            </a:r>
            <a:endParaRPr lang="en-GB" sz="900" b="1" dirty="0">
              <a:solidFill>
                <a:srgbClr val="CE2878"/>
              </a:solidFill>
              <a:cs typeface="Arial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556379" y="1981111"/>
            <a:ext cx="1575327" cy="88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2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Chicken</a:t>
            </a:r>
            <a:r>
              <a:rPr lang="en-GB" sz="900" b="1" dirty="0" smtClean="0">
                <a:solidFill>
                  <a:srgbClr val="CE2878"/>
                </a:solidFill>
              </a:rPr>
              <a:t> </a:t>
            </a:r>
            <a:r>
              <a:rPr lang="en-GB" sz="900" b="1" dirty="0" smtClean="0">
                <a:solidFill>
                  <a:srgbClr val="CE2878"/>
                </a:solidFill>
              </a:rPr>
              <a:t>Curry with Wholemeal Rice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201696" y="2123457"/>
            <a:ext cx="144038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/>
              <a:t>Fish Portion with Chips</a:t>
            </a:r>
          </a:p>
          <a:p>
            <a:pPr algn="ctr">
              <a:spcBef>
                <a:spcPct val="50000"/>
              </a:spcBef>
            </a:pPr>
            <a:endParaRPr lang="en-GB" sz="900" b="1" dirty="0"/>
          </a:p>
          <a:p>
            <a:pPr algn="ctr">
              <a:spcBef>
                <a:spcPct val="50000"/>
              </a:spcBef>
            </a:pPr>
            <a:endParaRPr lang="en-GB" sz="900" b="1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525769" y="4384187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Carrots 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Sweetcorn</a:t>
            </a:r>
            <a:endParaRPr lang="en-GB" sz="900" b="1" dirty="0">
              <a:solidFill>
                <a:srgbClr val="008000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895173" y="4367253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Carrots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Green Beans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8217157" y="4367253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Baked Beans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 Garden </a:t>
            </a:r>
            <a:r>
              <a:rPr lang="en-GB" sz="900" b="1" dirty="0">
                <a:solidFill>
                  <a:srgbClr val="008000"/>
                </a:solidFill>
              </a:rPr>
              <a:t>P</a:t>
            </a:r>
            <a:r>
              <a:rPr lang="en-GB" sz="900" b="1" dirty="0" smtClean="0">
                <a:solidFill>
                  <a:srgbClr val="008000"/>
                </a:solidFill>
              </a:rPr>
              <a:t>eas</a:t>
            </a:r>
            <a:endParaRPr lang="en-GB" sz="900" b="1" dirty="0">
              <a:solidFill>
                <a:srgbClr val="008000"/>
              </a:solidFill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1454332" y="4980845"/>
            <a:ext cx="1584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Seasonal Salad 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3146517" y="4980845"/>
            <a:ext cx="1584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>
                <a:solidFill>
                  <a:srgbClr val="006600"/>
                </a:solidFill>
              </a:rPr>
              <a:t>Seasonal </a:t>
            </a:r>
            <a:r>
              <a:rPr lang="en-GB" sz="900" b="1" dirty="0" smtClean="0">
                <a:solidFill>
                  <a:srgbClr val="006600"/>
                </a:solidFill>
              </a:rPr>
              <a:t>Salad 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4829667" y="4966481"/>
            <a:ext cx="1584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>
                <a:solidFill>
                  <a:srgbClr val="006600"/>
                </a:solidFill>
              </a:rPr>
              <a:t>Seasonal </a:t>
            </a:r>
            <a:r>
              <a:rPr lang="en-GB" sz="900" b="1" dirty="0" smtClean="0">
                <a:solidFill>
                  <a:srgbClr val="006600"/>
                </a:solidFill>
              </a:rPr>
              <a:t>Salad 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556379" y="4957924"/>
            <a:ext cx="160292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>
                <a:solidFill>
                  <a:srgbClr val="006600"/>
                </a:solidFill>
              </a:rPr>
              <a:t>Seasonal </a:t>
            </a:r>
            <a:r>
              <a:rPr lang="en-GB" sz="900" b="1" dirty="0" smtClean="0">
                <a:solidFill>
                  <a:srgbClr val="006600"/>
                </a:solidFill>
              </a:rPr>
              <a:t>Salad 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8231957" y="4533068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1362532" y="5415077"/>
            <a:ext cx="1758950" cy="4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Fruit Sponge</a:t>
            </a:r>
          </a:p>
          <a:p>
            <a:pPr algn="ctr">
              <a:spcBef>
                <a:spcPct val="25000"/>
              </a:spcBef>
            </a:pPr>
            <a:r>
              <a:rPr lang="en-GB" sz="900" b="1" dirty="0">
                <a:solidFill>
                  <a:srgbClr val="CE2878"/>
                </a:solidFill>
              </a:rPr>
              <a:t>w</a:t>
            </a:r>
            <a:r>
              <a:rPr lang="en-GB" sz="900" b="1" dirty="0" smtClean="0">
                <a:solidFill>
                  <a:srgbClr val="CE2878"/>
                </a:solidFill>
              </a:rPr>
              <a:t>ith Custard 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121483" y="5412338"/>
            <a:ext cx="159056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  </a:t>
            </a:r>
            <a:r>
              <a:rPr lang="en-GB" sz="900" b="1" dirty="0" smtClean="0">
                <a:solidFill>
                  <a:srgbClr val="CE2878"/>
                </a:solidFill>
              </a:rPr>
              <a:t>Fruit Smoothie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6541639" y="5498900"/>
            <a:ext cx="16176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Chocolate Brownie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8069586" y="5412338"/>
            <a:ext cx="1704606" cy="4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Fruit Muffin </a:t>
            </a:r>
          </a:p>
          <a:p>
            <a:pPr algn="ctr">
              <a:spcBef>
                <a:spcPct val="25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with Glass of Milk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195552" y="4389306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Cauliflower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 Broccoli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6657789" y="4367253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Sweetcorn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Peas</a:t>
            </a:r>
            <a:endParaRPr lang="en-GB" sz="900" b="1" dirty="0">
              <a:solidFill>
                <a:srgbClr val="008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9603" y="730287"/>
            <a:ext cx="439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200" dirty="0">
              <a:solidFill>
                <a:schemeClr val="accent6"/>
              </a:solidFill>
              <a:latin typeface="Impact" pitchFamily="34" charset="0"/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8199512" y="4954185"/>
            <a:ext cx="137500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  </a:t>
            </a:r>
            <a:r>
              <a:rPr lang="en-GB" sz="900" b="1" dirty="0" smtClean="0">
                <a:solidFill>
                  <a:srgbClr val="006600"/>
                </a:solidFill>
              </a:rPr>
              <a:t>Seasonal Salad </a:t>
            </a:r>
            <a:endParaRPr lang="en-GB" sz="900" b="1" dirty="0">
              <a:solidFill>
                <a:srgbClr val="006600"/>
              </a:solidFill>
            </a:endParaRPr>
          </a:p>
        </p:txBody>
      </p:sp>
      <p:pic>
        <p:nvPicPr>
          <p:cNvPr id="6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9688" y="830938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112078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725" y="823620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3112" y="1094686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3766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409549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69347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525" y="169347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3543" y="197725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19987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10" y="2207432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443823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903" y="2423226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366" y="2505405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300" y="2495699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08" y="2490215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018" y="247800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2044" y="5437862"/>
            <a:ext cx="1773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>
                <a:solidFill>
                  <a:srgbClr val="CE28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Homemade Biscuit with a Slice of Fruit</a:t>
            </a:r>
            <a:endParaRPr lang="en-GB" sz="900" b="1" dirty="0">
              <a:solidFill>
                <a:srgbClr val="CE28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9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957" y="247800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641" y="5894977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517" y="5886644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952" y="5886644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409" y="5888062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986" y="5869072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TextBox 149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Homemade Dish</a:t>
            </a:r>
            <a:endParaRPr lang="en-GB" sz="1200" b="1" dirty="0"/>
          </a:p>
        </p:txBody>
      </p:sp>
      <p:pic>
        <p:nvPicPr>
          <p:cNvPr id="15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570" y="148141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Box 151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Celery</a:t>
            </a:r>
            <a:endParaRPr lang="en-GB" sz="1200" b="1" dirty="0"/>
          </a:p>
        </p:txBody>
      </p:sp>
      <p:pic>
        <p:nvPicPr>
          <p:cNvPr id="15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966" y="379037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TextBox 153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Cereals Containing Gluten </a:t>
            </a:r>
            <a:endParaRPr lang="en-GB" sz="1200" b="1" dirty="0"/>
          </a:p>
        </p:txBody>
      </p:sp>
      <p:pic>
        <p:nvPicPr>
          <p:cNvPr id="15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966" y="60632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TextBox 156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Crustaceans</a:t>
            </a:r>
            <a:endParaRPr lang="en-GB" sz="1200" b="1" dirty="0"/>
          </a:p>
        </p:txBody>
      </p:sp>
      <p:pic>
        <p:nvPicPr>
          <p:cNvPr id="158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87" y="835792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Eggs</a:t>
            </a:r>
            <a:endParaRPr lang="en-GB" sz="1200" b="1" dirty="0"/>
          </a:p>
        </p:txBody>
      </p:sp>
      <p:pic>
        <p:nvPicPr>
          <p:cNvPr id="16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79" y="1054499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TextBox 160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Fish</a:t>
            </a:r>
            <a:endParaRPr lang="en-GB" sz="1200" b="1" dirty="0"/>
          </a:p>
        </p:txBody>
      </p:sp>
      <p:pic>
        <p:nvPicPr>
          <p:cNvPr id="162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721" y="1284260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TextBox 162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Lupin</a:t>
            </a:r>
            <a:endParaRPr lang="en-GB" sz="1200" b="1" dirty="0"/>
          </a:p>
        </p:txBody>
      </p:sp>
      <p:pic>
        <p:nvPicPr>
          <p:cNvPr id="164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463" y="12307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TextBox 164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Milk-Dairy</a:t>
            </a:r>
            <a:endParaRPr lang="en-GB" sz="1200" b="1" dirty="0"/>
          </a:p>
        </p:txBody>
      </p:sp>
      <p:pic>
        <p:nvPicPr>
          <p:cNvPr id="16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58" y="34204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TextBox 166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Molluscs</a:t>
            </a:r>
            <a:endParaRPr lang="en-GB" sz="1200" b="1" dirty="0"/>
          </a:p>
        </p:txBody>
      </p:sp>
      <p:pic>
        <p:nvPicPr>
          <p:cNvPr id="168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86" y="593816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Mustard</a:t>
            </a:r>
            <a:endParaRPr lang="en-GB" sz="1200" b="1" dirty="0"/>
          </a:p>
        </p:txBody>
      </p:sp>
      <p:pic>
        <p:nvPicPr>
          <p:cNvPr id="170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86" y="830114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Nuts</a:t>
            </a:r>
            <a:endParaRPr lang="en-GB" sz="1200" b="1" dirty="0"/>
          </a:p>
        </p:txBody>
      </p:sp>
      <p:pic>
        <p:nvPicPr>
          <p:cNvPr id="172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56" y="1058870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TextBox 172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Peanuts</a:t>
            </a:r>
            <a:endParaRPr lang="en-GB" sz="1200" b="1" dirty="0"/>
          </a:p>
        </p:txBody>
      </p:sp>
      <p:pic>
        <p:nvPicPr>
          <p:cNvPr id="174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55" y="1272981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" name="TextBox 174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Sesame Seeds</a:t>
            </a:r>
            <a:endParaRPr lang="en-GB" sz="1200" b="1" dirty="0"/>
          </a:p>
        </p:txBody>
      </p:sp>
      <p:pic>
        <p:nvPicPr>
          <p:cNvPr id="176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125557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" name="TextBox 176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Soya</a:t>
            </a:r>
            <a:endParaRPr lang="en-GB" sz="1200" b="1" dirty="0"/>
          </a:p>
        </p:txBody>
      </p:sp>
      <p:pic>
        <p:nvPicPr>
          <p:cNvPr id="178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411976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TextBox 178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Sulphur Dioxide</a:t>
            </a:r>
            <a:endParaRPr lang="en-GB" sz="1200" b="1" dirty="0"/>
          </a:p>
        </p:txBody>
      </p:sp>
      <p:pic>
        <p:nvPicPr>
          <p:cNvPr id="180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622322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63" y="2677125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951" y="1949355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689" y="2505662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656" y="2500774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83" y="2503314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288" y="2495289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440" y="2498141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59" y="589497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58" y="590005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53" y="5896702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434" y="5883344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57" y="587922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594" y="2483499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325" y="2480584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64" y="2468210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75" y="589241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420" y="5879583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021" y="5891718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815" y="587342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357" y="5863519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815" y="2483499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019" y="2474669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8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292" y="6177859"/>
            <a:ext cx="1240122" cy="54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6" y="6191677"/>
            <a:ext cx="1092121" cy="57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336262" y="6310119"/>
            <a:ext cx="71767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FF0066"/>
                </a:solidFill>
                <a:latin typeface="Impact" pitchFamily="34" charset="0"/>
              </a:rPr>
              <a:t>  </a:t>
            </a:r>
            <a:r>
              <a:rPr lang="en-GB" sz="1400" dirty="0" smtClean="0">
                <a:solidFill>
                  <a:srgbClr val="006600"/>
                </a:solidFill>
                <a:latin typeface="Impact" pitchFamily="34" charset="0"/>
              </a:rPr>
              <a:t>  Vegetable and Fruit in Season  </a:t>
            </a:r>
            <a:r>
              <a:rPr lang="en-GB" sz="1400" dirty="0" smtClean="0">
                <a:latin typeface="Impact" pitchFamily="34" charset="0"/>
              </a:rPr>
              <a:t>Fresh </a:t>
            </a:r>
            <a:r>
              <a:rPr lang="en-GB" sz="1400" dirty="0">
                <a:latin typeface="Impact" pitchFamily="34" charset="0"/>
              </a:rPr>
              <a:t>Fruit &amp; Yoghurt </a:t>
            </a:r>
            <a:r>
              <a:rPr lang="en-GB" sz="1400" dirty="0" smtClean="0">
                <a:latin typeface="Impact" pitchFamily="34" charset="0"/>
              </a:rPr>
              <a:t> Available </a:t>
            </a:r>
            <a:r>
              <a:rPr lang="en-GB" sz="1400" dirty="0">
                <a:latin typeface="Impact" pitchFamily="34" charset="0"/>
              </a:rPr>
              <a:t>D</a:t>
            </a:r>
            <a:r>
              <a:rPr lang="en-GB" sz="1400" dirty="0" smtClean="0">
                <a:latin typeface="Impact" pitchFamily="34" charset="0"/>
              </a:rPr>
              <a:t>aily</a:t>
            </a:r>
            <a:endParaRPr lang="en-GB" sz="1400" dirty="0">
              <a:latin typeface="Impact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" y="59915"/>
            <a:ext cx="51690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4400" dirty="0" smtClean="0">
                <a:solidFill>
                  <a:srgbClr val="FF0066"/>
                </a:solidFill>
                <a:latin typeface="Impact" pitchFamily="34" charset="0"/>
              </a:rPr>
              <a:t>SUMMER MENU 2015</a:t>
            </a:r>
            <a:endParaRPr lang="en-GB" sz="44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828516"/>
              </p:ext>
            </p:extLst>
          </p:nvPr>
        </p:nvGraphicFramePr>
        <p:xfrm>
          <a:off x="272480" y="1556792"/>
          <a:ext cx="9433048" cy="4608512"/>
        </p:xfrm>
        <a:graphic>
          <a:graphicData uri="http://schemas.openxmlformats.org/drawingml/2006/table">
            <a:tbl>
              <a:tblPr/>
              <a:tblGrid>
                <a:gridCol w="1092119"/>
                <a:gridCol w="1775952"/>
                <a:gridCol w="1624976"/>
                <a:gridCol w="1771649"/>
                <a:gridCol w="1656184"/>
                <a:gridCol w="1512168"/>
              </a:tblGrid>
              <a:tr h="57606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10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762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71991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6457" y="1112159"/>
            <a:ext cx="2304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  <a:latin typeface="Impact" pitchFamily="34" charset="0"/>
              </a:rPr>
              <a:t>WEEK THREE</a:t>
            </a:r>
            <a:endParaRPr lang="en-GB" sz="2800" dirty="0">
              <a:solidFill>
                <a:srgbClr val="7030A0"/>
              </a:solidFill>
              <a:latin typeface="Impact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400041" y="2170573"/>
            <a:ext cx="17307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 smtClean="0"/>
              <a:t>Fish Cake with Potato Wedges</a:t>
            </a:r>
            <a:endParaRPr lang="en-GB" sz="900" b="1" dirty="0" smtClean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142985" y="1736901"/>
            <a:ext cx="16810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Savoury Pork Cobbler </a:t>
            </a:r>
            <a:r>
              <a:rPr lang="en-GB" sz="900" b="1" dirty="0">
                <a:solidFill>
                  <a:srgbClr val="CE2878"/>
                </a:solidFill>
              </a:rPr>
              <a:t>with Creamed Potato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 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715630" y="2150604"/>
            <a:ext cx="18713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Roast  Beef &amp; Yorkshire Pudding with Roast Potatoes </a:t>
            </a:r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endParaRPr lang="en-GB" sz="900" b="1" dirty="0" smtClean="0"/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 </a:t>
            </a:r>
            <a:endParaRPr lang="en-GB" sz="900" b="1" dirty="0">
              <a:solidFill>
                <a:srgbClr val="CE2878"/>
              </a:solidFill>
            </a:endParaRPr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       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6522519" y="2187981"/>
            <a:ext cx="1691760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Cottage Pie  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 </a:t>
            </a:r>
            <a:endParaRPr lang="en-GB" sz="1100" b="1" dirty="0" smtClean="0">
              <a:solidFill>
                <a:srgbClr val="CE2878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8210165" y="2187981"/>
            <a:ext cx="1476895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/>
              <a:t>Sausage with Chips</a:t>
            </a: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544682" y="4289184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Garden Peas 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Sweetcorn</a:t>
            </a:r>
            <a:endParaRPr lang="en-GB" sz="900" b="1" dirty="0">
              <a:solidFill>
                <a:srgbClr val="008000"/>
              </a:solidFill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218154" y="4294150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Cabbage / Red  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 Carrots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923418" y="4294150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Mixed vegetables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 Broccoli Florets 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8267964" y="4323181"/>
            <a:ext cx="144145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Garden Peas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 </a:t>
            </a:r>
            <a:r>
              <a:rPr lang="en-GB" sz="900" b="1" dirty="0" smtClean="0"/>
              <a:t>Baked Beans</a:t>
            </a:r>
            <a:endParaRPr lang="en-GB" sz="900" b="1" dirty="0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6589202" y="4087313"/>
            <a:ext cx="171990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 smtClean="0"/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Green Beans 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Carrots</a:t>
            </a:r>
            <a:endParaRPr lang="en-GB" sz="900" b="1" dirty="0">
              <a:solidFill>
                <a:srgbClr val="008000"/>
              </a:solidFill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1395467" y="4966846"/>
            <a:ext cx="16922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Seasonal Salad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166408" y="4966846"/>
            <a:ext cx="161131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Seasonal Salad</a:t>
            </a:r>
            <a:endParaRPr lang="en-GB" sz="900" b="1" dirty="0">
              <a:solidFill>
                <a:srgbClr val="008000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803319" y="4983297"/>
            <a:ext cx="172759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Seasonal Salad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6530910" y="4953069"/>
            <a:ext cx="167925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Seasonal Salad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8210166" y="4953069"/>
            <a:ext cx="148939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Seasonal Salad</a:t>
            </a:r>
            <a:endParaRPr lang="en-GB" sz="900" b="1" dirty="0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1347334" y="5509804"/>
            <a:ext cx="173831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Fruit Crumble or Apple Cornflake Crunch with Ice Cream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3074073" y="5555905"/>
            <a:ext cx="17292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err="1" smtClean="0">
                <a:solidFill>
                  <a:srgbClr val="CE2878"/>
                </a:solidFill>
              </a:rPr>
              <a:t>Oaty</a:t>
            </a:r>
            <a:r>
              <a:rPr lang="en-GB" sz="900" b="1" dirty="0" smtClean="0">
                <a:solidFill>
                  <a:srgbClr val="CE2878"/>
                </a:solidFill>
              </a:rPr>
              <a:t> Biscuit with Slice of Apple</a:t>
            </a:r>
            <a:endParaRPr lang="en-GB" sz="900" b="1" dirty="0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4812256" y="5564869"/>
            <a:ext cx="170338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Frozen Yoghurt</a:t>
            </a: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6530910" y="5523505"/>
            <a:ext cx="1679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Peach Sponge </a:t>
            </a:r>
          </a:p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with Custard</a:t>
            </a:r>
            <a:endParaRPr lang="en-GB" sz="900" b="1" dirty="0"/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8210166" y="5533654"/>
            <a:ext cx="14768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Chocolate Crunch Slice with Glass of Milk</a:t>
            </a:r>
            <a:endParaRPr lang="en-GB" sz="9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6457" y="690582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2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67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04" y="2416914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04" y="2194364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647" y="1930403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647" y="1709941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3538" y="1429521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324" y="1181914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7404" y="921928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324" y="626061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443823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19987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3543" y="197725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69347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409549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9688" y="830938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2620" y="1112159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402" y="2477740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70" y="2524295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02" y="2511972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811" y="5957219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951" y="5936362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385" y="5916539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966" y="5925237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Homemade Dish</a:t>
            </a:r>
            <a:endParaRPr lang="en-GB" sz="12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Celery</a:t>
            </a:r>
            <a:endParaRPr lang="en-GB" sz="1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Cereals Containing Gluten </a:t>
            </a:r>
            <a:endParaRPr lang="en-GB" sz="12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Crustaceans</a:t>
            </a:r>
            <a:endParaRPr lang="en-GB" sz="12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Eggs</a:t>
            </a:r>
            <a:endParaRPr lang="en-GB" sz="12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Fish</a:t>
            </a:r>
            <a:endParaRPr lang="en-GB" sz="1200" b="1" dirty="0"/>
          </a:p>
        </p:txBody>
      </p:sp>
      <p:pic>
        <p:nvPicPr>
          <p:cNvPr id="15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725" y="151785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52" y="406948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820" y="643929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39" y="843909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53" y="1076249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023" y="1300776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Lupin</a:t>
            </a:r>
            <a:endParaRPr lang="en-GB" sz="1200" b="1" dirty="0"/>
          </a:p>
        </p:txBody>
      </p:sp>
      <p:pic>
        <p:nvPicPr>
          <p:cNvPr id="160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820" y="12307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TextBox 160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Milk-Dairy</a:t>
            </a:r>
            <a:endParaRPr lang="en-GB" sz="1200" b="1" dirty="0"/>
          </a:p>
        </p:txBody>
      </p:sp>
      <p:pic>
        <p:nvPicPr>
          <p:cNvPr id="16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162" y="33658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TextBox 162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Molluscs</a:t>
            </a:r>
            <a:endParaRPr lang="en-GB" sz="12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Mustard</a:t>
            </a:r>
            <a:endParaRPr lang="en-GB" sz="12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Nuts</a:t>
            </a:r>
            <a:endParaRPr lang="en-GB" sz="1200" b="1" dirty="0"/>
          </a:p>
        </p:txBody>
      </p:sp>
      <p:pic>
        <p:nvPicPr>
          <p:cNvPr id="166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68" y="60710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72" y="830938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72" y="1042233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Peanuts</a:t>
            </a:r>
            <a:endParaRPr lang="en-GB" sz="1200" b="1" dirty="0"/>
          </a:p>
        </p:txBody>
      </p:sp>
      <p:pic>
        <p:nvPicPr>
          <p:cNvPr id="170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79" y="1256286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Sulphur Dioxide</a:t>
            </a:r>
            <a:endParaRPr lang="en-GB" sz="1200" b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Sesame Seeds</a:t>
            </a:r>
            <a:endParaRPr lang="en-GB" sz="1200" b="1" dirty="0"/>
          </a:p>
        </p:txBody>
      </p:sp>
      <p:sp>
        <p:nvSpPr>
          <p:cNvPr id="173" name="TextBox 172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Soya</a:t>
            </a:r>
            <a:endParaRPr lang="en-GB" sz="1200" b="1" dirty="0"/>
          </a:p>
        </p:txBody>
      </p:sp>
      <p:pic>
        <p:nvPicPr>
          <p:cNvPr id="174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957" y="126521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79" y="396692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165" y="626061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69" y="2611786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55" y="2622040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467" y="596591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542" y="5967368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40" y="5970027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832" y="2482089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856" y="2485948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30" y="5945060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414" y="5936362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149" y="252095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633" y="2524295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211" y="2525472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513" y="2511972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60" y="594192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617" y="592523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993" y="592161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710" y="241219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92" y="2420656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418" y="2415500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92" y="5916539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035" y="5926688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270" y="5917142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426</Words>
  <Application>Microsoft Office PowerPoint</Application>
  <PresentationFormat>A4 Paper (210x297 mm)</PresentationFormat>
  <Paragraphs>250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McGrath, Natalie</dc:creator>
  <cp:lastModifiedBy>Stephenson, Donna</cp:lastModifiedBy>
  <cp:revision>213</cp:revision>
  <cp:lastPrinted>2015-03-16T13:52:58Z</cp:lastPrinted>
  <dcterms:created xsi:type="dcterms:W3CDTF">2013-06-05T12:47:07Z</dcterms:created>
  <dcterms:modified xsi:type="dcterms:W3CDTF">2015-04-16T13:40:08Z</dcterms:modified>
</cp:coreProperties>
</file>