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906000" cy="6858000" type="A4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CE93DD1D-5BF1-4EC9-9467-51DEBECCCBCE}">
  <a:tblStyle styleId="{CE93DD1D-5BF1-4EC9-9467-51DEBECCCBC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678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60" cy="49641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0442" y="0"/>
            <a:ext cx="2945660" cy="49641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60" cy="49641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0442" y="9430091"/>
            <a:ext cx="2945660" cy="496411"/>
          </a:xfrm>
          <a:prstGeom prst="rect">
            <a:avLst/>
          </a:prstGeom>
          <a:noFill/>
          <a:ln>
            <a:noFill/>
          </a:ln>
        </p:spPr>
        <p:txBody>
          <a:bodyPr wrap="square" lIns="91275" tIns="45625" rIns="91275" bIns="456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803700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wrap="square" lIns="91275" tIns="45625" rIns="91275" bIns="456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50442" y="9430091"/>
            <a:ext cx="2945660" cy="496411"/>
          </a:xfrm>
          <a:prstGeom prst="rect">
            <a:avLst/>
          </a:prstGeom>
          <a:noFill/>
          <a:ln>
            <a:noFill/>
          </a:ln>
        </p:spPr>
        <p:txBody>
          <a:bodyPr wrap="square" lIns="91275" tIns="45625" rIns="91275" bIns="456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GB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3" name="Shape 363"/>
          <p:cNvSpPr txBox="1">
            <a:spLocks noGrp="1"/>
          </p:cNvSpPr>
          <p:nvPr>
            <p:ph type="body" idx="1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wrap="square" lIns="91275" tIns="45625" rIns="91275" bIns="456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Shape 364"/>
          <p:cNvSpPr txBox="1">
            <a:spLocks noGrp="1"/>
          </p:cNvSpPr>
          <p:nvPr>
            <p:ph type="sldNum" idx="12"/>
          </p:nvPr>
        </p:nvSpPr>
        <p:spPr>
          <a:xfrm>
            <a:off x="3850442" y="9430091"/>
            <a:ext cx="2945660" cy="496411"/>
          </a:xfrm>
          <a:prstGeom prst="rect">
            <a:avLst/>
          </a:prstGeom>
          <a:noFill/>
          <a:ln>
            <a:noFill/>
          </a:ln>
        </p:spPr>
        <p:txBody>
          <a:bodyPr wrap="square" lIns="91275" tIns="45625" rIns="91275" bIns="456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GB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742950" y="2130426"/>
            <a:ext cx="8420100" cy="147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689950" y="-594449"/>
            <a:ext cx="4526100" cy="8915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5370450" y="2085889"/>
            <a:ext cx="5851500" cy="2229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830300" y="-60311"/>
            <a:ext cx="5851500" cy="6521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6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4375200" cy="4526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5035550" y="1600201"/>
            <a:ext cx="4375200" cy="4526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7000" cy="6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7000" cy="3951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00" cy="639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00" cy="3951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8900" cy="1161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00" cy="585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8900" cy="4691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6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8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500" cy="365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g"/><Relationship Id="rId21" Type="http://schemas.openxmlformats.org/officeDocument/2006/relationships/image" Target="../media/image19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4.png"/><Relationship Id="rId18" Type="http://schemas.openxmlformats.org/officeDocument/2006/relationships/image" Target="../media/image5.png"/><Relationship Id="rId3" Type="http://schemas.openxmlformats.org/officeDocument/2006/relationships/image" Target="../media/image23.jpg"/><Relationship Id="rId21" Type="http://schemas.openxmlformats.org/officeDocument/2006/relationships/image" Target="../media/image22.png"/><Relationship Id="rId7" Type="http://schemas.openxmlformats.org/officeDocument/2006/relationships/image" Target="../media/image12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9.pn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7.png"/><Relationship Id="rId5" Type="http://schemas.openxmlformats.org/officeDocument/2006/relationships/image" Target="../media/image17.png"/><Relationship Id="rId15" Type="http://schemas.openxmlformats.org/officeDocument/2006/relationships/image" Target="../media/image3.png"/><Relationship Id="rId23" Type="http://schemas.openxmlformats.org/officeDocument/2006/relationships/image" Target="../media/image20.png"/><Relationship Id="rId10" Type="http://schemas.openxmlformats.org/officeDocument/2006/relationships/image" Target="../media/image13.png"/><Relationship Id="rId19" Type="http://schemas.openxmlformats.org/officeDocument/2006/relationships/image" Target="../media/image18.png"/><Relationship Id="rId4" Type="http://schemas.openxmlformats.org/officeDocument/2006/relationships/image" Target="../media/image16.png"/><Relationship Id="rId9" Type="http://schemas.openxmlformats.org/officeDocument/2006/relationships/image" Target="../media/image14.png"/><Relationship Id="rId14" Type="http://schemas.openxmlformats.org/officeDocument/2006/relationships/image" Target="../media/image10.png"/><Relationship Id="rId22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4.png"/><Relationship Id="rId18" Type="http://schemas.openxmlformats.org/officeDocument/2006/relationships/image" Target="../media/image17.png"/><Relationship Id="rId3" Type="http://schemas.openxmlformats.org/officeDocument/2006/relationships/image" Target="../media/image24.jpg"/><Relationship Id="rId21" Type="http://schemas.openxmlformats.org/officeDocument/2006/relationships/image" Target="../media/image22.png"/><Relationship Id="rId7" Type="http://schemas.openxmlformats.org/officeDocument/2006/relationships/image" Target="../media/image5.png"/><Relationship Id="rId12" Type="http://schemas.openxmlformats.org/officeDocument/2006/relationships/image" Target="../media/image3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pn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3.png"/><Relationship Id="rId10" Type="http://schemas.openxmlformats.org/officeDocument/2006/relationships/image" Target="../media/image12.png"/><Relationship Id="rId19" Type="http://schemas.openxmlformats.org/officeDocument/2006/relationships/image" Target="../media/image18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6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 descr="fuel logo_RGB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51275" y="6194176"/>
            <a:ext cx="1215600" cy="5232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/>
        </p:nvSpPr>
        <p:spPr>
          <a:xfrm>
            <a:off x="56456" y="36212"/>
            <a:ext cx="5051100" cy="831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4800" b="0" i="0" u="none" strike="noStrike" cap="none">
                <a:solidFill>
                  <a:srgbClr val="FF0066"/>
                </a:solidFill>
                <a:latin typeface="Impact"/>
                <a:ea typeface="Impact"/>
                <a:cs typeface="Impact"/>
                <a:sym typeface="Impact"/>
              </a:rPr>
              <a:t>WINTER MENU 2</a:t>
            </a:r>
            <a:r>
              <a:rPr lang="en-GB" sz="4800">
                <a:solidFill>
                  <a:srgbClr val="FF0066"/>
                </a:solidFill>
                <a:latin typeface="Impact"/>
                <a:ea typeface="Impact"/>
                <a:cs typeface="Impact"/>
                <a:sym typeface="Impact"/>
              </a:rPr>
              <a:t>017</a:t>
            </a:r>
          </a:p>
        </p:txBody>
      </p:sp>
      <p:graphicFrame>
        <p:nvGraphicFramePr>
          <p:cNvPr id="91" name="Shape 91"/>
          <p:cNvGraphicFramePr/>
          <p:nvPr/>
        </p:nvGraphicFramePr>
        <p:xfrm>
          <a:off x="200471" y="1530290"/>
          <a:ext cx="9536250" cy="4539414"/>
        </p:xfrm>
        <a:graphic>
          <a:graphicData uri="http://schemas.openxmlformats.org/drawingml/2006/table">
            <a:tbl>
              <a:tblPr>
                <a:noFill/>
                <a:tableStyleId>{CE93DD1D-5BF1-4EC9-9467-51DEBECCCBCE}</a:tableStyleId>
              </a:tblPr>
              <a:tblGrid>
                <a:gridCol w="1101350"/>
                <a:gridCol w="1659300"/>
                <a:gridCol w="1888825"/>
                <a:gridCol w="1615225"/>
                <a:gridCol w="1728200"/>
                <a:gridCol w="1543350"/>
              </a:tblGrid>
              <a:tr h="392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900" b="1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 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906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</a:tr>
              <a:tr h="755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 </a:t>
                      </a: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Pasta/Rice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b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</a:br>
                      <a:endParaRPr lang="en-GB" sz="1200" u="none" strike="noStrike" cap="none">
                        <a:solidFill>
                          <a:srgbClr val="000000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</a:tr>
              <a:tr h="381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b="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100" b="1">
                          <a:solidFill>
                            <a:srgbClr val="4F81BD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100" b="1">
                          <a:solidFill>
                            <a:srgbClr val="4F81BD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100" b="1">
                          <a:solidFill>
                            <a:srgbClr val="4F81BD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100" b="1">
                          <a:solidFill>
                            <a:srgbClr val="4F81BD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100" b="1">
                          <a:solidFill>
                            <a:srgbClr val="4F81BD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</a:tr>
              <a:tr h="394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Bowl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</a:tr>
              <a:tr h="705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7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2" name="Shape 92"/>
          <p:cNvSpPr txBox="1"/>
          <p:nvPr/>
        </p:nvSpPr>
        <p:spPr>
          <a:xfrm>
            <a:off x="136175" y="1115000"/>
            <a:ext cx="4600800" cy="438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WEEK ONE</a:t>
            </a:r>
            <a:r>
              <a:rPr lang="en-GB" sz="2800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              </a:t>
            </a:r>
            <a:r>
              <a:rPr lang="en-GB" sz="1200" b="1">
                <a:solidFill>
                  <a:schemeClr val="dk1"/>
                </a:solidFill>
              </a:rPr>
              <a:t>Homemade Items </a:t>
            </a:r>
            <a:r>
              <a:rPr lang="en-GB" sz="28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1329489" y="4224996"/>
            <a:ext cx="1752600" cy="438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900" b="1" u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spcBef>
                <a:spcPts val="450"/>
              </a:spcBef>
              <a:buSzPct val="25000"/>
              <a:buNone/>
            </a:pPr>
            <a:r>
              <a:rPr lang="en-GB" sz="900" b="1" u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94" name="Shape 94"/>
          <p:cNvSpPr/>
          <p:nvPr/>
        </p:nvSpPr>
        <p:spPr>
          <a:xfrm>
            <a:off x="1410275" y="6141225"/>
            <a:ext cx="6955800" cy="646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200">
                <a:solidFill>
                  <a:srgbClr val="366092"/>
                </a:solidFill>
                <a:latin typeface="Impact"/>
                <a:ea typeface="Impact"/>
                <a:cs typeface="Impact"/>
                <a:sym typeface="Impact"/>
              </a:rPr>
              <a:t>Fresh Fruit and Yoghurt available daily  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</a:t>
            </a:r>
            <a:r>
              <a:rPr lang="en-GB" sz="140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Drinking Water is Available  Daily on the Dining room Tables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Allergen Information is Available from the Catering Manager or NCC Web Site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129603" y="653720"/>
            <a:ext cx="5068800" cy="646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360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FIRST &amp; PRIMARY SCHOOL</a:t>
            </a:r>
          </a:p>
        </p:txBody>
      </p:sp>
      <p:pic>
        <p:nvPicPr>
          <p:cNvPr id="96" name="Shape 9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376992" y="1604925"/>
            <a:ext cx="153300" cy="15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 descr="C:\Users\Karen.Dickinson\AppData\Local\Microsoft\Windows\Temporary Internet Files\Content.Outlook\5TACJGBN\047 Lupin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09323" y="2095181"/>
            <a:ext cx="157500" cy="16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 descr="C:\Users\Karen.Dickinson\AppData\Local\Microsoft\Windows\Temporary Internet Files\Content.Outlook\5TACJGBN\047 crustaceans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233951" y="1834343"/>
            <a:ext cx="171000" cy="16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Shape 99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236550" y="1151444"/>
            <a:ext cx="171000" cy="17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236549" y="1596624"/>
            <a:ext cx="171000" cy="17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 descr="C:\Users\Karen.Dickinson\AppData\Local\Microsoft\Windows\Temporary Internet Files\Content.Outlook\5TACJGBN\047 mollusc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255019" y="1376618"/>
            <a:ext cx="174600" cy="17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 descr="C:\Users\Karen.Dickinson\AppData\Local\Microsoft\Windows\Temporary Internet Files\Content.Outlook\5TACJGBN\047 peanut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960055" y="1376618"/>
            <a:ext cx="1518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 descr="C:\Users\Karen.Dickinson\AppData\Local\Microsoft\Windows\Temporary Internet Files\Content.Outlook\5TACJGBN\047 nut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960055" y="1589707"/>
            <a:ext cx="158700" cy="16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956346" y="1834343"/>
            <a:ext cx="159900" cy="16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Shape 105" descr="C:\Users\Karen.Dickinson\AppData\Local\Microsoft\Windows\Temporary Internet Files\Content.Outlook\5TACJGBN\047 sulphur dioxide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951656" y="2083299"/>
            <a:ext cx="150300" cy="15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Shape 106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66574" y="1186496"/>
            <a:ext cx="180300" cy="18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Shape 107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1257203" y="886520"/>
            <a:ext cx="176700" cy="17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Shape 108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-1257203" y="691734"/>
            <a:ext cx="159600" cy="15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 descr="C:\Users\Karen.Dickinson\AppData\Local\Microsoft\Windows\Temporary Internet Files\Content.Outlook\5TACJGBN\047 sesam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-976725" y="952330"/>
            <a:ext cx="168900" cy="17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 descr="C:\Users\Karen.Dickinson\AppData\Local\Microsoft\Windows\Temporary Internet Files\Content.Outlook\5TACJGBN\047 celery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982786" y="746966"/>
            <a:ext cx="168600" cy="1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Shape 111"/>
          <p:cNvSpPr txBox="1"/>
          <p:nvPr/>
        </p:nvSpPr>
        <p:spPr>
          <a:xfrm>
            <a:off x="1342063" y="1838200"/>
            <a:ext cx="1704000" cy="1846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GB" sz="1100" b="1" dirty="0">
              <a:solidFill>
                <a:schemeClr val="accent1"/>
              </a:solidFill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 smtClean="0">
                <a:solidFill>
                  <a:schemeClr val="accent1"/>
                </a:solidFill>
              </a:rPr>
              <a:t>Homemade Pizza</a:t>
            </a:r>
            <a:endParaRPr lang="en-GB" sz="1100" b="1" dirty="0">
              <a:solidFill>
                <a:schemeClr val="accent1"/>
              </a:solidFill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>
                <a:solidFill>
                  <a:schemeClr val="accent1"/>
                </a:solidFill>
              </a:rPr>
              <a:t>Jacket Potato with a Choice of Fillings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1305725" y="3969300"/>
            <a:ext cx="1667100" cy="52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</a:rPr>
              <a:t>Garlic Bread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Crusty Bread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 txBox="1"/>
          <p:nvPr/>
        </p:nvSpPr>
        <p:spPr>
          <a:xfrm>
            <a:off x="1281825" y="4950525"/>
            <a:ext cx="1767600" cy="413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3129600" y="4958249"/>
            <a:ext cx="1607400" cy="413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4817150" y="4971149"/>
            <a:ext cx="1607400" cy="413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6540175" y="4971149"/>
            <a:ext cx="1607400" cy="368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8237850" y="4971726"/>
            <a:ext cx="1450200" cy="413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1305725" y="5409350"/>
            <a:ext cx="1760100" cy="52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</a:rPr>
              <a:t>Oaty Apple Crumble with </a:t>
            </a:r>
            <a:r>
              <a:rPr lang="en-GB" sz="11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Custard  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2972850" y="1924650"/>
            <a:ext cx="1832700" cy="222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Mince </a:t>
            </a:r>
            <a:r>
              <a:rPr lang="en-GB" sz="11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with </a:t>
            </a:r>
            <a:r>
              <a:rPr lang="en-GB" sz="1100" b="1" dirty="0">
                <a:solidFill>
                  <a:schemeClr val="accent1"/>
                </a:solidFill>
              </a:rPr>
              <a:t>Y</a:t>
            </a:r>
            <a:r>
              <a:rPr lang="en-GB" sz="11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orkshire Pudding 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1" dirty="0">
              <a:solidFill>
                <a:schemeClr val="accent1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>
                <a:solidFill>
                  <a:schemeClr val="accent1"/>
                </a:solidFill>
              </a:rPr>
              <a:t>Jacket Potato with a Choice of Fillings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2972850" y="3865050"/>
            <a:ext cx="1937100" cy="731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>
                <a:solidFill>
                  <a:schemeClr val="accent1"/>
                </a:solidFill>
              </a:rPr>
              <a:t>Jacket Potato Wedges or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>
                <a:solidFill>
                  <a:schemeClr val="accent1"/>
                </a:solidFill>
              </a:rPr>
              <a:t>Sweet Potato Wedges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>
                <a:solidFill>
                  <a:schemeClr val="accent1"/>
                </a:solidFill>
              </a:rPr>
              <a:t>Garlic Bread / Creamed Potato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3133150" y="5388049"/>
            <a:ext cx="1607400" cy="669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>
                <a:solidFill>
                  <a:schemeClr val="accent1"/>
                </a:solidFill>
              </a:rPr>
              <a:t>Sticky Toffee Pudding with Custard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4736975" y="1989350"/>
            <a:ext cx="1760700" cy="1855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Roast of the Day with Yorkshire Pudding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GB" sz="1100" b="1" dirty="0" smtClean="0">
              <a:solidFill>
                <a:schemeClr val="accent1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 smtClean="0">
                <a:solidFill>
                  <a:schemeClr val="accent1"/>
                </a:solidFill>
              </a:rPr>
              <a:t>Jacket </a:t>
            </a:r>
            <a:r>
              <a:rPr lang="en-GB" sz="1100" b="1" dirty="0">
                <a:solidFill>
                  <a:schemeClr val="accent1"/>
                </a:solidFill>
              </a:rPr>
              <a:t>Potato with a Choice of Fillings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6497625" y="2004176"/>
            <a:ext cx="1704000" cy="1846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>
                <a:solidFill>
                  <a:schemeClr val="accent1"/>
                </a:solidFill>
              </a:rPr>
              <a:t>Chicken Pie 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chemeClr val="accent1"/>
              </a:solidFill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chemeClr val="accent1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>
                <a:solidFill>
                  <a:schemeClr val="accent1"/>
                </a:solidFill>
              </a:rPr>
              <a:t>Jacket Potato with a Choice of Fillings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dirty="0"/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Shape 124"/>
          <p:cNvSpPr txBox="1"/>
          <p:nvPr/>
        </p:nvSpPr>
        <p:spPr>
          <a:xfrm>
            <a:off x="4786225" y="3887725"/>
            <a:ext cx="1757100" cy="669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Roast Potatoes  or Creamed Potatoes or Parsley Potatoes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4751400" y="5388050"/>
            <a:ext cx="1702500" cy="731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100" b="1">
              <a:solidFill>
                <a:schemeClr val="accent1"/>
              </a:solidFill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</a:rPr>
              <a:t>Fruity Rice Pudding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x="6498375" y="3907800"/>
            <a:ext cx="1702500" cy="731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</a:rPr>
              <a:t>Creamed Potatoes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100" b="1">
              <a:solidFill>
                <a:schemeClr val="accent1"/>
              </a:solidFill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Parsley Potatoes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6424550" y="5388050"/>
            <a:ext cx="1752600" cy="831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</a:rPr>
              <a:t>Chocolate &amp; Mandarin Puddle Cake with Custard or Glass of Milk or Juice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8221958" y="1994119"/>
            <a:ext cx="1549500" cy="1615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 smtClean="0">
                <a:solidFill>
                  <a:schemeClr val="accent1"/>
                </a:solidFill>
              </a:rPr>
              <a:t>Fish </a:t>
            </a:r>
            <a:r>
              <a:rPr lang="en-GB" sz="1100" b="1" dirty="0">
                <a:solidFill>
                  <a:schemeClr val="accent1"/>
                </a:solidFill>
              </a:rPr>
              <a:t>Portion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>
                <a:solidFill>
                  <a:schemeClr val="accent1"/>
                </a:solidFill>
              </a:rPr>
              <a:t>Jacket Potato with a Choice of Fillings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Shape 129"/>
          <p:cNvSpPr txBox="1"/>
          <p:nvPr/>
        </p:nvSpPr>
        <p:spPr>
          <a:xfrm>
            <a:off x="8242675" y="3956188"/>
            <a:ext cx="1549500" cy="669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Chips or </a:t>
            </a:r>
            <a:r>
              <a:rPr lang="en-GB" sz="1100" b="1">
                <a:solidFill>
                  <a:schemeClr val="accent1"/>
                </a:solidFill>
              </a:rPr>
              <a:t>P</a:t>
            </a:r>
            <a:r>
              <a:rPr lang="en-GB" sz="11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asta or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</a:rPr>
              <a:t>Mini Potato Waffles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100" b="1">
              <a:solidFill>
                <a:schemeClr val="accent1"/>
              </a:solidFill>
            </a:endParaRPr>
          </a:p>
        </p:txBody>
      </p:sp>
      <p:sp>
        <p:nvSpPr>
          <p:cNvPr id="130" name="Shape 130"/>
          <p:cNvSpPr txBox="1"/>
          <p:nvPr/>
        </p:nvSpPr>
        <p:spPr>
          <a:xfrm>
            <a:off x="8253550" y="5409325"/>
            <a:ext cx="1450200" cy="430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chemeClr val="accent1"/>
                </a:solidFill>
              </a:rPr>
              <a:t>Carrot Cake or  Homemade Biscuit with a Glass of Milk</a:t>
            </a:r>
          </a:p>
        </p:txBody>
      </p:sp>
      <p:pic>
        <p:nvPicPr>
          <p:cNvPr id="131" name="Shape 13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1420515" y="2799725"/>
            <a:ext cx="158100" cy="1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Shape 13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976096" y="2565258"/>
            <a:ext cx="1551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Shape 13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-1276653" y="421880"/>
            <a:ext cx="179100" cy="18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Shape 13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-717298" y="3450732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Shape 13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504749" y="2252791"/>
            <a:ext cx="158100" cy="1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364411" y="3865972"/>
            <a:ext cx="1551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Shape 137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786321" y="2896677"/>
            <a:ext cx="158100" cy="1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61879" y="4143707"/>
            <a:ext cx="150000" cy="15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644008" y="4950516"/>
            <a:ext cx="158100" cy="1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Shape 14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-1097532" y="5719086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Shape 14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644023" y="5329336"/>
            <a:ext cx="158100" cy="1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Shape 14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971237" y="4663586"/>
            <a:ext cx="1455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Shape 143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507712" y="4370011"/>
            <a:ext cx="1458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-640565" y="125546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418077" y="599913"/>
            <a:ext cx="151500" cy="150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-396464" y="1222223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Shape 147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500347" y="2964597"/>
            <a:ext cx="151500" cy="150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Shape 148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-1708723" y="135664"/>
            <a:ext cx="136200" cy="13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-1973595" y="1771268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Shape 15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-1572534" y="2242807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Shape 15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1572639" y="3276264"/>
            <a:ext cx="151500" cy="150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578389" y="4148137"/>
            <a:ext cx="1455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-1206166" y="6336620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Shape 15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822397" y="4812084"/>
            <a:ext cx="1455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Shape 15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-1097514" y="-83792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Shape 156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301752" y="3609958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Shape 15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707248" y="2139433"/>
            <a:ext cx="1458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Shape 158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1267889" y="4437449"/>
            <a:ext cx="1455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Shape 159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2004797" y="5760216"/>
            <a:ext cx="1455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0787188" y="5173356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Shape 16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0690635" y="815436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Shape 162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499916" y="1204071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Shape 163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526515" y="354083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Shape 16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658148" y="540186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Shape 16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952400" y="2965773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Shape 16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424348" y="1386673"/>
            <a:ext cx="1551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Shape 167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0560700" y="616400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Shape 168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164802" y="2139400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579445" y="3759290"/>
            <a:ext cx="139800" cy="14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Shape 170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1101507" y="4663548"/>
            <a:ext cx="1458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Shape 17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164839" y="4663518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Shape 172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1450840" y="6660757"/>
            <a:ext cx="1458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Shape 17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1150559" y="32471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Shape 174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578648" y="36196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Shape 175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789881" y="1597857"/>
            <a:ext cx="1458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Shape 17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1294342" y="295142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Shape 177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0083262" y="4366268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Shape 178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297670" y="2676843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Shape 179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379580" y="6168447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Shape 18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0560707" y="2574204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Shape 18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574842" y="4024379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Shape 18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1239583" y="6168454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Shape 183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639894" y="5721845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Shape 18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0296566" y="846138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Shape 18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301777" y="1218184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Shape 18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1500865" y="1774039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Shape 187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0899445" y="2491518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Shape 188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151642" y="757677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Shape 189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1201101" y="1149730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Shape 190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951928" y="1377033"/>
            <a:ext cx="150000" cy="15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Shape 19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165906" y="3870894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Shape 19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953305" y="3608967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Shape 193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1238174" y="2396442"/>
            <a:ext cx="150000" cy="15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Shape 194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1366598" y="2651948"/>
            <a:ext cx="1458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Shape 195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1239559" y="2004166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Shape 196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371604" y="3214349"/>
            <a:ext cx="1458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Shape 197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1495654" y="3297675"/>
            <a:ext cx="141600" cy="14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Shape 19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200475" y="6091438"/>
            <a:ext cx="1209801" cy="6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Shape 199" descr="Free photo: Healthy Food, Fruit, Vegetables - Free Image on ...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10395375" y="174525"/>
            <a:ext cx="2140776" cy="1241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Shape 200" descr="Tomato - Free vector graphics on Pixabay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0120875" y="3243425"/>
            <a:ext cx="2964799" cy="129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Shape 201" descr="Healthy, Eating - Free images on Pixabay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4909850" y="125550"/>
            <a:ext cx="2964799" cy="1370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Shape 202" descr="Free vector graphic: Tomato, Smile, Funny, Fruit, Nature - Free ...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964750" y="71275"/>
            <a:ext cx="1760700" cy="1448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Shape 20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321623" y="222994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Shape 20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321636" y="3099623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Shape 20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312961" y="591864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Shape 207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3065836" y="240274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Shape 20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3067411" y="3099104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Shape 21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2981673" y="591864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Shape 21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900511" y="240274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Shape 21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968272" y="3135245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Shape 21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909961" y="591864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Shape 21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6540186" y="591864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Shape 21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8237861" y="5920486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Shape 217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6561236" y="240274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Shape 21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6540186" y="296624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Shape 22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8252973" y="237034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Shape 22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8229875" y="2975427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Shape 22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2252936" y="1358073"/>
            <a:ext cx="136200" cy="14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Shape 227" descr="fuel logo_RGB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81392" y="6164515"/>
            <a:ext cx="1176300" cy="68760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Shape 228"/>
          <p:cNvSpPr txBox="1"/>
          <p:nvPr/>
        </p:nvSpPr>
        <p:spPr>
          <a:xfrm>
            <a:off x="1340403" y="6151227"/>
            <a:ext cx="7116000" cy="70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200">
                <a:solidFill>
                  <a:srgbClr val="4F6128"/>
                </a:solidFill>
                <a:latin typeface="Impact"/>
                <a:ea typeface="Impact"/>
                <a:cs typeface="Impact"/>
                <a:sym typeface="Impact"/>
              </a:rPr>
              <a:t>Fresh Fruit &amp; Yoghurt available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Drinking Water is Available  Daily on the Dining room Tables</a:t>
            </a:r>
            <a:r>
              <a:rPr lang="en-GB" sz="1400" b="1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Allergen Information is Available from the Catering Manager or NCC Web Site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60324" y="47511"/>
            <a:ext cx="5025000" cy="831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4800">
                <a:solidFill>
                  <a:srgbClr val="FF0066"/>
                </a:solidFill>
                <a:latin typeface="Impact"/>
                <a:ea typeface="Impact"/>
                <a:cs typeface="Impact"/>
                <a:sym typeface="Impact"/>
              </a:rPr>
              <a:t>WINTER MENU 2017</a:t>
            </a:r>
          </a:p>
        </p:txBody>
      </p:sp>
      <p:graphicFrame>
        <p:nvGraphicFramePr>
          <p:cNvPr id="230" name="Shape 230"/>
          <p:cNvGraphicFramePr/>
          <p:nvPr/>
        </p:nvGraphicFramePr>
        <p:xfrm>
          <a:off x="236075" y="1627704"/>
          <a:ext cx="9469425" cy="4424612"/>
        </p:xfrm>
        <a:graphic>
          <a:graphicData uri="http://schemas.openxmlformats.org/drawingml/2006/table">
            <a:tbl>
              <a:tblPr>
                <a:noFill/>
                <a:tableStyleId>{CE93DD1D-5BF1-4EC9-9467-51DEBECCCBCE}</a:tableStyleId>
              </a:tblPr>
              <a:tblGrid>
                <a:gridCol w="1087250"/>
                <a:gridCol w="1770825"/>
                <a:gridCol w="1614925"/>
                <a:gridCol w="1756075"/>
                <a:gridCol w="1656175"/>
                <a:gridCol w="1584175"/>
              </a:tblGrid>
              <a:tr h="361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900" b="1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 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657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            </a:t>
                      </a: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</a:tr>
              <a:tr h="675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  Pasta / Rice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FF00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</a:tr>
              <a:tr h="471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r>
                        <a:rPr lang="en-GB" sz="1100" b="1">
                          <a:solidFill>
                            <a:srgbClr val="4F6128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100" b="1">
                          <a:solidFill>
                            <a:srgbClr val="4F6128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100" b="1">
                          <a:solidFill>
                            <a:srgbClr val="4F6128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100" b="1">
                          <a:solidFill>
                            <a:srgbClr val="4F6128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100" b="1">
                          <a:solidFill>
                            <a:srgbClr val="4F6128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</a:tr>
              <a:tr h="346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Bar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</a:tr>
              <a:tr h="840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30588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31" name="Shape 231"/>
          <p:cNvSpPr txBox="1"/>
          <p:nvPr/>
        </p:nvSpPr>
        <p:spPr>
          <a:xfrm>
            <a:off x="128967" y="1144000"/>
            <a:ext cx="4548300" cy="52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WEEK TWO                </a:t>
            </a:r>
            <a:r>
              <a:rPr lang="en-GB" sz="2800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   </a:t>
            </a:r>
            <a:r>
              <a:rPr lang="en-GB" sz="1200" b="1">
                <a:solidFill>
                  <a:schemeClr val="dk1"/>
                </a:solidFill>
              </a:rPr>
              <a:t>Homemade Items 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8201696" y="2123457"/>
            <a:ext cx="1440300" cy="108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450"/>
              </a:spcBef>
              <a:spcAft>
                <a:spcPts val="0"/>
              </a:spcAft>
              <a:buNone/>
            </a:pPr>
            <a:endParaRPr sz="9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450"/>
              </a:spcBef>
              <a:spcAft>
                <a:spcPts val="0"/>
              </a:spcAft>
              <a:buNone/>
            </a:pPr>
            <a:endParaRPr sz="9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450"/>
              </a:spcBef>
              <a:spcAft>
                <a:spcPts val="0"/>
              </a:spcAft>
              <a:buSzPct val="25000"/>
              <a:buNone/>
            </a:pPr>
            <a:r>
              <a:rPr lang="en-GB"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  <a:p>
            <a:pPr marL="0" marR="0" lvl="0" indent="0" algn="ctr" rtl="0">
              <a:spcBef>
                <a:spcPts val="500"/>
              </a:spcBef>
              <a:buSzPct val="25000"/>
              <a:buNone/>
            </a:pPr>
            <a:r>
              <a:rPr lang="en-GB" sz="1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33" name="Shape 233"/>
          <p:cNvSpPr/>
          <p:nvPr/>
        </p:nvSpPr>
        <p:spPr>
          <a:xfrm>
            <a:off x="4855007" y="5186844"/>
            <a:ext cx="1655700" cy="430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100" b="1">
              <a:solidFill>
                <a:srgbClr val="CE287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>
              <a:solidFill>
                <a:srgbClr val="FF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Shape 234"/>
          <p:cNvSpPr txBox="1"/>
          <p:nvPr/>
        </p:nvSpPr>
        <p:spPr>
          <a:xfrm>
            <a:off x="128985" y="637929"/>
            <a:ext cx="5242800" cy="646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360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FIRST &amp; PRIMARY SCHOOL</a:t>
            </a:r>
          </a:p>
        </p:txBody>
      </p:sp>
      <p:pic>
        <p:nvPicPr>
          <p:cNvPr id="235" name="Shape 235" descr="C:\Users\Karen.Dickinson\AppData\Local\Microsoft\Windows\Temporary Internet Files\Content.Outlook\5TACJGBN\047 celery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239688" y="830938"/>
            <a:ext cx="168600" cy="1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Shape 23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50343" y="1120783"/>
            <a:ext cx="179100" cy="18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Shape 237" descr="C:\Users\Karen.Dickinson\AppData\Local\Microsoft\Windows\Temporary Internet Files\Content.Outlook\5TACJGBN\047 sesame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976725" y="823620"/>
            <a:ext cx="168900" cy="17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Shape 238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963112" y="1094686"/>
            <a:ext cx="180300" cy="18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Shape 239" descr="C:\Users\Karen.Dickinson\AppData\Local\Microsoft\Windows\Temporary Internet Files\Content.Outlook\5TACJGBN\047 peanuts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960055" y="1376618"/>
            <a:ext cx="1518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Shape 240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279298" y="1409549"/>
            <a:ext cx="159600" cy="15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Shape 24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279298" y="1693478"/>
            <a:ext cx="176700" cy="17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Shape 242" descr="C:\Users\Karen.Dickinson\AppData\Local\Microsoft\Windows\Temporary Internet Files\Content.Outlook\5TACJGBN\047 molluscs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971525" y="1693478"/>
            <a:ext cx="174600" cy="17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Shape 243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73543" y="1977251"/>
            <a:ext cx="171000" cy="17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Shape 244" descr="C:\Users\Karen.Dickinson\AppData\Local\Microsoft\Windows\Temporary Internet Files\Content.Outlook\5TACJGBN\047 crustaceans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250343" y="2199877"/>
            <a:ext cx="171000" cy="16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Shape 245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37510" y="2207432"/>
            <a:ext cx="159900" cy="16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Shape 246" descr="C:\Users\Karen.Dickinson\AppData\Local\Microsoft\Windows\Temporary Internet Files\Content.Outlook\5TACJGBN\047 Lupin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1250343" y="2443823"/>
            <a:ext cx="157500" cy="16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Shape 247" descr="C:\Users\Karen.Dickinson\AppData\Local\Microsoft\Windows\Temporary Internet Files\Content.Outlook\5TACJGBN\047 nuts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-956903" y="2423226"/>
            <a:ext cx="158700" cy="16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Shape 248" descr="C:\Users\Karen.Dickinson\AppData\Local\Microsoft\Windows\Temporary Internet Files\Content.Outlook\5TACJGBN\047 sulphur dioxi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-952563" y="2677125"/>
            <a:ext cx="150300" cy="15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Shape 249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962951" y="1949355"/>
            <a:ext cx="171000" cy="17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Shape 250"/>
          <p:cNvSpPr txBox="1"/>
          <p:nvPr/>
        </p:nvSpPr>
        <p:spPr>
          <a:xfrm>
            <a:off x="1346625" y="4804050"/>
            <a:ext cx="1659300" cy="376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3036825" y="4804050"/>
            <a:ext cx="1649700" cy="376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x="4707350" y="4826175"/>
            <a:ext cx="1757100" cy="376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6452363" y="4804038"/>
            <a:ext cx="1649700" cy="376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8165875" y="4804050"/>
            <a:ext cx="1495500" cy="376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49775" y="2052875"/>
            <a:ext cx="1757100" cy="157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GB" sz="1100" b="1" dirty="0">
              <a:solidFill>
                <a:srgbClr val="4F6128"/>
              </a:solidFill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 smtClean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Fish Cakes</a:t>
            </a:r>
            <a:endParaRPr lang="en-GB" sz="11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4F6128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>
                <a:solidFill>
                  <a:srgbClr val="4F6128"/>
                </a:solidFill>
              </a:rPr>
              <a:t>Jacket Potato with a Choice of Fillings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1333825" y="3789325"/>
            <a:ext cx="1675200" cy="646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Crusty Bread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Jacket Potato Wedges 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24600" y="5243722"/>
            <a:ext cx="1675200" cy="7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</a:rPr>
              <a:t>Fruity Flapjack Crumble with a Glass of Milk 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3018125" y="2040325"/>
            <a:ext cx="1714500" cy="1671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GB" sz="1100" b="1" dirty="0" smtClean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 smtClean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100" b="1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Curry of the D</a:t>
            </a:r>
            <a:r>
              <a:rPr lang="en-GB" sz="1100" b="1" dirty="0">
                <a:solidFill>
                  <a:srgbClr val="4F6128"/>
                </a:solidFill>
              </a:rPr>
              <a:t>ay 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>
                <a:solidFill>
                  <a:srgbClr val="4F6128"/>
                </a:solidFill>
              </a:rPr>
              <a:t>Jacket Potato with a Choice of Fillings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4720071" y="2007980"/>
            <a:ext cx="1714500" cy="1615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GB" sz="1100" b="1" dirty="0" smtClean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 smtClean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Roast </a:t>
            </a:r>
            <a:r>
              <a:rPr lang="en-GB" sz="1100" b="1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of the Day with Yorkshire Pudding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>
                <a:solidFill>
                  <a:srgbClr val="4F6128"/>
                </a:solidFill>
              </a:rPr>
              <a:t>Jacket Potato with a Choice of Fillings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2988875" y="3773077"/>
            <a:ext cx="1726800" cy="52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Basmati Rice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</a:rPr>
              <a:t>Couscous</a:t>
            </a: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</a:rPr>
              <a:t>Pasta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2982150" y="5262151"/>
            <a:ext cx="1695000" cy="576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</a:rPr>
              <a:t>Swirly Whirly Chocolate Cake with Custard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4707725" y="3722625"/>
            <a:ext cx="1726800" cy="52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Roast Potatoes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Creamed Potatoes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Parsley Potatoes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4717425" y="5282674"/>
            <a:ext cx="1695000" cy="70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</a:rPr>
              <a:t>Banana &amp; Pineapple Cake or Orange Cake with Custard or Glass of Milk or Juice  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6462636" y="2035476"/>
            <a:ext cx="1668300" cy="1615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GB" sz="1100" b="1" dirty="0" smtClean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 smtClean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Savoury </a:t>
            </a:r>
            <a:r>
              <a:rPr lang="en-GB" sz="1100" b="1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Mince with Dumplings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>
                <a:solidFill>
                  <a:srgbClr val="4F6128"/>
                </a:solidFill>
              </a:rPr>
              <a:t>Jacket Potato with a Choice of Fillings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Shape 265"/>
          <p:cNvSpPr txBox="1"/>
          <p:nvPr/>
        </p:nvSpPr>
        <p:spPr>
          <a:xfrm>
            <a:off x="6413795" y="3778307"/>
            <a:ext cx="1726800" cy="430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Creamed Potatoes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Parsley Potatoes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6454475" y="5296576"/>
            <a:ext cx="1695000" cy="576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</a:rPr>
              <a:t>Berry Slice or Fruit Whip</a:t>
            </a:r>
            <a:r>
              <a:rPr lang="en-GB" sz="1100" b="1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100" b="1">
                <a:solidFill>
                  <a:srgbClr val="4F6128"/>
                </a:solidFill>
              </a:rPr>
              <a:t> with Custard 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8092575" y="2034550"/>
            <a:ext cx="1675200" cy="1615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GB" sz="1100" b="1" dirty="0" smtClean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 smtClean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Breaded </a:t>
            </a:r>
            <a:r>
              <a:rPr lang="en-GB" sz="1100" b="1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Fish Portion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>
                <a:solidFill>
                  <a:srgbClr val="4F6128"/>
                </a:solidFill>
              </a:rPr>
              <a:t>Jacket Potato with a Choice of Fillings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8074325" y="3711575"/>
            <a:ext cx="1595700" cy="646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1">
              <a:solidFill>
                <a:srgbClr val="4F6128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>
                <a:solidFill>
                  <a:srgbClr val="4F6128"/>
                </a:solidFill>
              </a:rPr>
              <a:t>Chips or Pasta or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>
                <a:solidFill>
                  <a:srgbClr val="4F6128"/>
                </a:solidFill>
              </a:rPr>
              <a:t>Mini Potato Waffles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1">
              <a:solidFill>
                <a:srgbClr val="4F6128"/>
              </a:solidFill>
            </a:endParaRPr>
          </a:p>
        </p:txBody>
      </p:sp>
      <p:sp>
        <p:nvSpPr>
          <p:cNvPr id="269" name="Shape 269"/>
          <p:cNvSpPr txBox="1"/>
          <p:nvPr/>
        </p:nvSpPr>
        <p:spPr>
          <a:xfrm>
            <a:off x="8109825" y="5265122"/>
            <a:ext cx="1578600" cy="576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4F6128"/>
                </a:solidFill>
              </a:rPr>
              <a:t>Homemade Biscuit with a Glass of milk or juice </a:t>
            </a:r>
          </a:p>
        </p:txBody>
      </p:sp>
      <p:pic>
        <p:nvPicPr>
          <p:cNvPr id="270" name="Shape 27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474017" y="1703546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Shape 27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803958" y="2199062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Shape 27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283012" y="2052868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Shape 27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622017" y="2587924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Shape 274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536984" y="3281063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Shape 275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426540" y="3136788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Shape 276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926767" y="3137767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Shape 277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783470" y="3578155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Shape 278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784504" y="3425142"/>
            <a:ext cx="150000" cy="15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Shape 27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229970" y="5116571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Shape 28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614059" y="5036396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Shape 281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272211" y="5468846"/>
            <a:ext cx="145500" cy="1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Shape 28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119633" y="293122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Shape 283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86008" y="409548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Shape 28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474610" y="413572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Shape 28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412458" y="2818772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Shape 28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573781" y="2495095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Shape 28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805797" y="3278577"/>
            <a:ext cx="1506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Shape 28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474636" y="2492328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Shape 28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345354" y="3137766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Shape 29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428496" y="5840971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Shape 29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783448" y="6010518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Shape 29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2180432" y="4516471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Shape 293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684222" y="4450835"/>
            <a:ext cx="145500" cy="14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Shape 29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655203" y="4055979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Shape 29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934427" y="1138893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Shape 29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518546" y="540179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Shape 29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933659" y="2493616"/>
            <a:ext cx="1506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Shape 298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703491" y="4367977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Shape 299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275047" y="4211971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Shape 30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1561207" y="3426339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Shape 301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1515433" y="1627702"/>
            <a:ext cx="1506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Shape 302" descr="C:\Users\Karen.Dickinson\AppData\Local\Microsoft\Windows\Temporary Internet Files\Content.Outlook\5TACJGBN\047 sulphur dioxi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0702851" y="1796127"/>
            <a:ext cx="150300" cy="15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Shape 30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918457" y="5323967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Shape 304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1919504" y="2818742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Shape 305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919430" y="3353771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Shape 306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782915" y="3081923"/>
            <a:ext cx="1506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Shape 307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1626864" y="4599024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Shape 308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422152" y="4058741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Shape 309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1850601" y="4364246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Shape 310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783711" y="5116546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Shape 311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370930" y="6220561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Shape 31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344619" y="1034836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Shape 313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1605195" y="1072163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Shape 31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1084257" y="540238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Shape 31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420168" y="2815013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Shape 316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271420" y="2214276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Shape 317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1569945" y="516710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Shape 31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346384" y="3858216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Shape 31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269946" y="3230019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Shape 32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30878" y="4245817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Shape 321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518579" y="4704972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Shape 32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270879" y="4867215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Shape 323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703482" y="5648936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Shape 32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1231545" y="6164533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Shape 32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639536" y="1044941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Shape 326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1932368" y="2346664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Shape 327" descr="C:\Users\Karen.Dickinson\AppData\Local\Microsoft\Windows\Temporary Internet Files\Content.Outlook\5TACJGBN\047 sulphur dioxide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1363515" y="1987954"/>
            <a:ext cx="150300" cy="15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Shape 328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418142" y="1613470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Shape 32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1278362" y="3084449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Shape 330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1625464" y="2447863"/>
            <a:ext cx="150000" cy="15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Shape 33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803002" y="3858196"/>
            <a:ext cx="151200" cy="1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Shape 33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919452" y="4037121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Shape 333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1851172" y="3889067"/>
            <a:ext cx="150000" cy="15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Shape 334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417347" y="3438107"/>
            <a:ext cx="1506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2257071" y="-214463"/>
            <a:ext cx="147300" cy="15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Shape 336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523472" y="3142296"/>
            <a:ext cx="137400" cy="13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Shape 337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236075" y="6022300"/>
            <a:ext cx="1209801" cy="6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Shape 338" descr="Free photo: Healthy Food, Fruit, Vegetables - Free Image on ...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9938588" y="-80800"/>
            <a:ext cx="2140776" cy="1241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Shape 339" descr="Free vector graphic: Tomato, Smile, Funny, Fruit, Nature - Free ...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964750" y="47500"/>
            <a:ext cx="1726800" cy="14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Shape 340" descr="Healthy, Eating - Free images on Pixabay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4855000" y="105300"/>
            <a:ext cx="3029724" cy="139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Shape 341" descr="Tomato - Free vector graphics on Pixabay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-4838875" y="4018525"/>
            <a:ext cx="4474001" cy="223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Shape 34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68205" y="2961261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Shape 34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90886" y="5848773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Shape 347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49486" y="2961261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Shape 34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49486" y="5863873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Shape 35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84761" y="3001886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Shape 35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84761" y="586489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Shape 35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10786" y="296724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Shape 35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10786" y="5848773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Shape 35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163371" y="3018323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Shape 359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191536" y="5848773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Shape 36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682323" y="1395486"/>
            <a:ext cx="136200" cy="14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" name="Shape 366" descr="fuel logo_RGB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67038" y="6243316"/>
            <a:ext cx="1240200" cy="549300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Shape 367"/>
          <p:cNvSpPr txBox="1"/>
          <p:nvPr/>
        </p:nvSpPr>
        <p:spPr>
          <a:xfrm>
            <a:off x="1556900" y="6113450"/>
            <a:ext cx="6835500" cy="768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200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Fresh Fruit &amp; Yoghurt available daily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Drinking Water is Available  Daily on the Dining room Tables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r>
              <a:rPr lang="en-GB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Allergen Information is Available from the Catering Manager or NCC Web Site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400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368" name="Shape 368"/>
          <p:cNvSpPr txBox="1"/>
          <p:nvPr/>
        </p:nvSpPr>
        <p:spPr>
          <a:xfrm>
            <a:off x="65299" y="47511"/>
            <a:ext cx="5060100" cy="831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4800">
                <a:solidFill>
                  <a:srgbClr val="FF0066"/>
                </a:solidFill>
                <a:latin typeface="Impact"/>
                <a:ea typeface="Impact"/>
                <a:cs typeface="Impact"/>
                <a:sym typeface="Impact"/>
              </a:rPr>
              <a:t>WINTER</a:t>
            </a:r>
            <a:r>
              <a:rPr lang="en-GB" sz="4800">
                <a:solidFill>
                  <a:srgbClr val="00B0F0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r>
              <a:rPr lang="en-GB" sz="4800">
                <a:solidFill>
                  <a:srgbClr val="FF0066"/>
                </a:solidFill>
                <a:latin typeface="Impact"/>
                <a:ea typeface="Impact"/>
                <a:cs typeface="Impact"/>
                <a:sym typeface="Impact"/>
              </a:rPr>
              <a:t>MENU 2017</a:t>
            </a:r>
          </a:p>
        </p:txBody>
      </p:sp>
      <p:graphicFrame>
        <p:nvGraphicFramePr>
          <p:cNvPr id="369" name="Shape 369"/>
          <p:cNvGraphicFramePr/>
          <p:nvPr/>
        </p:nvGraphicFramePr>
        <p:xfrm>
          <a:off x="272480" y="1575742"/>
          <a:ext cx="9433050" cy="4537700"/>
        </p:xfrm>
        <a:graphic>
          <a:graphicData uri="http://schemas.openxmlformats.org/drawingml/2006/table">
            <a:tbl>
              <a:tblPr>
                <a:noFill/>
                <a:tableStyleId>{CE93DD1D-5BF1-4EC9-9467-51DEBECCCBCE}</a:tableStyleId>
              </a:tblPr>
              <a:tblGrid>
                <a:gridCol w="1092125"/>
                <a:gridCol w="1696975"/>
                <a:gridCol w="1580650"/>
                <a:gridCol w="1717225"/>
                <a:gridCol w="1824425"/>
                <a:gridCol w="1521650"/>
              </a:tblGrid>
              <a:tr h="413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900" b="1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 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914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00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591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  Pasta / Rice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480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r>
                        <a:rPr lang="en-GB" sz="1100" b="1" u="none" strike="noStrike" cap="none">
                          <a:solidFill>
                            <a:srgbClr val="7030A0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r>
                        <a:rPr lang="en-GB" sz="1100" b="1">
                          <a:solidFill>
                            <a:srgbClr val="7030A0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r>
                        <a:rPr lang="en-GB" sz="1100" b="1">
                          <a:solidFill>
                            <a:srgbClr val="7030A0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r>
                        <a:rPr lang="en-GB" sz="1100" b="1">
                          <a:solidFill>
                            <a:srgbClr val="7030A0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r>
                        <a:rPr lang="en-GB" sz="1100" b="1">
                          <a:solidFill>
                            <a:srgbClr val="7030A0"/>
                          </a:solidFill>
                        </a:rPr>
                        <a:t>Seasonal Vegetables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3864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Bar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751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70" name="Shape 370"/>
          <p:cNvSpPr txBox="1"/>
          <p:nvPr/>
        </p:nvSpPr>
        <p:spPr>
          <a:xfrm>
            <a:off x="109045" y="1112150"/>
            <a:ext cx="4493100" cy="52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WEEK THREE           </a:t>
            </a:r>
            <a:r>
              <a:rPr lang="en-GB" sz="1200" b="1"/>
              <a:t>Homemade Items 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109054" y="650624"/>
            <a:ext cx="5134500" cy="646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360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FIRST &amp; PRIMARY SCHOOL</a:t>
            </a:r>
          </a:p>
        </p:txBody>
      </p:sp>
      <p:pic>
        <p:nvPicPr>
          <p:cNvPr id="372" name="Shape 372" descr="C:\Users\Karen.Dickinson\AppData\Local\Microsoft\Windows\Temporary Internet Files\Content.Outlook\5TACJGBN\047 sulphur dioxi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948504" y="2416914"/>
            <a:ext cx="150300" cy="15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Shape 373" descr="C:\Users\Karen.Dickinson\AppData\Local\Microsoft\Windows\Temporary Internet Files\Content.Outlook\5TACJGBN\047 nuts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948504" y="2194364"/>
            <a:ext cx="158700" cy="16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Shape 374" descr="C:\Users\Karen.Dickinson\AppData\Local\Microsoft\Windows\Temporary Internet Files\Content.Outlook\5TACJGBN\047 mustard.bmp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961647" y="1930403"/>
            <a:ext cx="159900" cy="16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Shape 375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961647" y="1709941"/>
            <a:ext cx="171000" cy="17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Shape 376" descr="C:\Users\Karen.Dickinson\AppData\Local\Microsoft\Windows\Temporary Internet Files\Content.Outlook\5TACJGBN\047 molluscs.bmp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963538" y="1429521"/>
            <a:ext cx="174600" cy="17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Shape 377" descr="C:\Users\Karen.Dickinson\AppData\Local\Microsoft\Windows\Temporary Internet Files\Content.Outlook\5TACJGBN\047 peanuts.bmp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933324" y="1181914"/>
            <a:ext cx="1518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Shape 378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947404" y="921928"/>
            <a:ext cx="180300" cy="18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Shape 379" descr="C:\Users\Karen.Dickinson\AppData\Local\Microsoft\Windows\Temporary Internet Files\Content.Outlook\5TACJGBN\047 sesame.bmp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933324" y="626061"/>
            <a:ext cx="168900" cy="17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Shape 380" descr="C:\Users\Karen.Dickinson\AppData\Local\Microsoft\Windows\Temporary Internet Files\Content.Outlook\5TACJGBN\047 Lupin.bmp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50343" y="2443823"/>
            <a:ext cx="157500" cy="16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Shape 381" descr="C:\Users\Karen.Dickinson\AppData\Local\Microsoft\Windows\Temporary Internet Files\Content.Outlook\5TACJGBN\047 crustaceans.bmp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250343" y="2199877"/>
            <a:ext cx="171000" cy="16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Shape 38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273543" y="1977251"/>
            <a:ext cx="171000" cy="17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Shape 383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1279298" y="1693478"/>
            <a:ext cx="176700" cy="17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Shape 384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-1279298" y="1409549"/>
            <a:ext cx="159600" cy="15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Shape 385" descr="C:\Users\Karen.Dickinson\AppData\Local\Microsoft\Windows\Temporary Internet Files\Content.Outlook\5TACJGBN\047 celery.bmp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-1239688" y="830938"/>
            <a:ext cx="168600" cy="1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Shape 38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1282620" y="1112159"/>
            <a:ext cx="179100" cy="184800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Shape 387"/>
          <p:cNvSpPr txBox="1"/>
          <p:nvPr/>
        </p:nvSpPr>
        <p:spPr>
          <a:xfrm>
            <a:off x="1381925" y="1996101"/>
            <a:ext cx="1770900" cy="1691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>
                <a:solidFill>
                  <a:srgbClr val="7030A0"/>
                </a:solidFill>
              </a:rPr>
              <a:t>French Baguette Pizza or Tuna / Cheese Melt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>
                <a:solidFill>
                  <a:srgbClr val="7030A0"/>
                </a:solidFill>
              </a:rPr>
              <a:t>Jacket Potato with a Choice of Fillings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Shape 388"/>
          <p:cNvSpPr txBox="1"/>
          <p:nvPr/>
        </p:nvSpPr>
        <p:spPr>
          <a:xfrm>
            <a:off x="1306675" y="3982438"/>
            <a:ext cx="1726800" cy="477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>
                <a:solidFill>
                  <a:srgbClr val="7030A0"/>
                </a:solidFill>
              </a:rPr>
              <a:t>Crusty Bread</a:t>
            </a:r>
          </a:p>
          <a:p>
            <a:pPr lvl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>
                <a:solidFill>
                  <a:srgbClr val="7030A0"/>
                </a:solidFill>
              </a:rPr>
              <a:t>Jacket Potato Wedges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58963" y="5076363"/>
            <a:ext cx="1715100" cy="324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3074075" y="5062250"/>
            <a:ext cx="1561200" cy="2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4635275" y="5060150"/>
            <a:ext cx="1729500" cy="261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6364775" y="5060150"/>
            <a:ext cx="1770900" cy="261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8227125" y="5028500"/>
            <a:ext cx="1445100" cy="324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351600" y="5423087"/>
            <a:ext cx="1729800" cy="646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>
                <a:solidFill>
                  <a:srgbClr val="7030A0"/>
                </a:solidFill>
              </a:rPr>
              <a:t>Jam / Syrup Sponge </a:t>
            </a:r>
            <a:r>
              <a:rPr lang="en-GB" sz="1100" b="1">
                <a:solidFill>
                  <a:srgbClr val="4F6128"/>
                </a:solidFill>
              </a:rPr>
              <a:t> </a:t>
            </a:r>
            <a:r>
              <a:rPr lang="en-GB" sz="1100" b="1">
                <a:solidFill>
                  <a:srgbClr val="7030A0"/>
                </a:solidFill>
              </a:rPr>
              <a:t>with Custard or Glass of Milk or Juice 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3130750" y="2011550"/>
            <a:ext cx="1561200" cy="1615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Savoury Mince Pie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n-GB" sz="1100" b="1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-GB" sz="1100" b="1" dirty="0" smtClean="0">
              <a:solidFill>
                <a:srgbClr val="7030A0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 smtClean="0">
                <a:solidFill>
                  <a:srgbClr val="7030A0"/>
                </a:solidFill>
              </a:rPr>
              <a:t>Jacket </a:t>
            </a:r>
            <a:r>
              <a:rPr lang="en-GB" sz="1100" b="1" dirty="0">
                <a:solidFill>
                  <a:srgbClr val="7030A0"/>
                </a:solidFill>
              </a:rPr>
              <a:t>Potato with a Choice of Fillings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6" name="Shape 396"/>
          <p:cNvSpPr txBox="1"/>
          <p:nvPr/>
        </p:nvSpPr>
        <p:spPr>
          <a:xfrm>
            <a:off x="3076799" y="3934377"/>
            <a:ext cx="1615200" cy="600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Creamed Potatoes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Parsley Potatoes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3047075" y="5429100"/>
            <a:ext cx="1615200" cy="378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GB" sz="1100" b="1">
                <a:solidFill>
                  <a:srgbClr val="7030A0"/>
                </a:solidFill>
              </a:rPr>
              <a:t>Fruity Flapjack with Custard or Glass of Milk or Juice  </a:t>
            </a:r>
          </a:p>
        </p:txBody>
      </p:sp>
      <p:sp>
        <p:nvSpPr>
          <p:cNvPr id="398" name="Shape 398"/>
          <p:cNvSpPr txBox="1"/>
          <p:nvPr/>
        </p:nvSpPr>
        <p:spPr>
          <a:xfrm>
            <a:off x="4641100" y="2026250"/>
            <a:ext cx="1770900" cy="1806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>
                <a:solidFill>
                  <a:srgbClr val="7030A0"/>
                </a:solidFill>
              </a:rPr>
              <a:t>Roast of the Day with Yorkshire Pudding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1" dirty="0">
              <a:solidFill>
                <a:srgbClr val="7030A0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1" dirty="0">
              <a:solidFill>
                <a:srgbClr val="7030A0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 smtClean="0">
                <a:solidFill>
                  <a:srgbClr val="7030A0"/>
                </a:solidFill>
              </a:rPr>
              <a:t>Jacket </a:t>
            </a:r>
            <a:r>
              <a:rPr lang="en-GB" sz="1100" b="1" dirty="0">
                <a:solidFill>
                  <a:srgbClr val="7030A0"/>
                </a:solidFill>
              </a:rPr>
              <a:t>Potato with a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>
                <a:solidFill>
                  <a:srgbClr val="7030A0"/>
                </a:solidFill>
              </a:rPr>
              <a:t> Choice of Fillings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Shape 399"/>
          <p:cNvSpPr txBox="1"/>
          <p:nvPr/>
        </p:nvSpPr>
        <p:spPr>
          <a:xfrm>
            <a:off x="4735325" y="3886250"/>
            <a:ext cx="1662900" cy="646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Roast Potatoes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Creamed Potatoes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Parsley Potatoes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x="4632863" y="5456098"/>
            <a:ext cx="1725900" cy="324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>
                <a:solidFill>
                  <a:srgbClr val="7030A0"/>
                </a:solidFill>
              </a:rPr>
              <a:t>Chocolate Pudding / Cake with Chocolate Sauce</a:t>
            </a:r>
          </a:p>
        </p:txBody>
      </p:sp>
      <p:sp>
        <p:nvSpPr>
          <p:cNvPr id="401" name="Shape 401"/>
          <p:cNvSpPr txBox="1"/>
          <p:nvPr/>
        </p:nvSpPr>
        <p:spPr>
          <a:xfrm>
            <a:off x="6307225" y="1990850"/>
            <a:ext cx="1926600" cy="1806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SzPct val="25000"/>
              <a:buNone/>
            </a:pPr>
            <a:r>
              <a:rPr lang="en-GB" sz="1100" b="1" dirty="0">
                <a:solidFill>
                  <a:srgbClr val="7030A0"/>
                </a:solidFill>
              </a:rPr>
              <a:t>Sausage in </a:t>
            </a:r>
            <a:r>
              <a:rPr lang="en-GB" sz="1100" b="1" dirty="0" smtClean="0">
                <a:solidFill>
                  <a:srgbClr val="7030A0"/>
                </a:solidFill>
              </a:rPr>
              <a:t>Gravy </a:t>
            </a:r>
            <a:r>
              <a:rPr lang="en-GB" sz="1100" b="1" dirty="0">
                <a:solidFill>
                  <a:srgbClr val="7030A0"/>
                </a:solidFill>
              </a:rPr>
              <a:t>with Yorkshire Pudding</a:t>
            </a:r>
          </a:p>
          <a:p>
            <a:pPr lvl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1" dirty="0">
              <a:solidFill>
                <a:srgbClr val="7030A0"/>
              </a:solidFill>
            </a:endParaRP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>
                <a:solidFill>
                  <a:srgbClr val="7030A0"/>
                </a:solidFill>
              </a:rPr>
              <a:t>Jacket Potato with a 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 dirty="0">
                <a:solidFill>
                  <a:srgbClr val="7030A0"/>
                </a:solidFill>
              </a:rPr>
              <a:t>Choice of Fillings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dirty="0"/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Shape 402"/>
          <p:cNvSpPr txBox="1"/>
          <p:nvPr/>
        </p:nvSpPr>
        <p:spPr>
          <a:xfrm>
            <a:off x="6463000" y="3932400"/>
            <a:ext cx="1770900" cy="52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7030A0"/>
                </a:solidFill>
              </a:rPr>
              <a:t>Creamed Potatoes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7030A0"/>
                </a:solidFill>
              </a:rPr>
              <a:t>Parsley Potatoes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>
              <a:solidFill>
                <a:srgbClr val="7030A0"/>
              </a:solidFill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03" name="Shape 403"/>
          <p:cNvSpPr txBox="1"/>
          <p:nvPr/>
        </p:nvSpPr>
        <p:spPr>
          <a:xfrm>
            <a:off x="6399013" y="5401125"/>
            <a:ext cx="1729800" cy="324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>
                <a:solidFill>
                  <a:srgbClr val="7030A0"/>
                </a:solidFill>
              </a:rPr>
              <a:t>Apple Cake with Custard or Glass of Milk or Juice </a:t>
            </a:r>
          </a:p>
        </p:txBody>
      </p:sp>
      <p:sp>
        <p:nvSpPr>
          <p:cNvPr id="404" name="Shape 404"/>
          <p:cNvSpPr txBox="1"/>
          <p:nvPr/>
        </p:nvSpPr>
        <p:spPr>
          <a:xfrm>
            <a:off x="8194025" y="1990875"/>
            <a:ext cx="1486800" cy="1806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Fish Fingers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1100" b="1" dirty="0">
                <a:solidFill>
                  <a:srgbClr val="7030A0"/>
                </a:solidFill>
              </a:rPr>
              <a:t>Jacket Potato with a Choice of Fillings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100" b="1" dirty="0">
              <a:solidFill>
                <a:srgbClr val="7030A0"/>
              </a:solidFill>
            </a:endParaRPr>
          </a:p>
        </p:txBody>
      </p:sp>
      <p:sp>
        <p:nvSpPr>
          <p:cNvPr id="405" name="Shape 405"/>
          <p:cNvSpPr txBox="1"/>
          <p:nvPr/>
        </p:nvSpPr>
        <p:spPr>
          <a:xfrm>
            <a:off x="8206275" y="3951325"/>
            <a:ext cx="1486800" cy="52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>
                <a:solidFill>
                  <a:srgbClr val="7030A0"/>
                </a:solidFill>
              </a:rPr>
              <a:t>Chips or Pasta or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>
                <a:solidFill>
                  <a:srgbClr val="7030A0"/>
                </a:solidFill>
              </a:rPr>
              <a:t>Mini Potato Waffles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1">
              <a:solidFill>
                <a:srgbClr val="7030A0"/>
              </a:solidFill>
            </a:endParaRPr>
          </a:p>
        </p:txBody>
      </p:sp>
      <p:sp>
        <p:nvSpPr>
          <p:cNvPr id="406" name="Shape 406"/>
          <p:cNvSpPr txBox="1"/>
          <p:nvPr/>
        </p:nvSpPr>
        <p:spPr>
          <a:xfrm>
            <a:off x="8124825" y="5353400"/>
            <a:ext cx="1649700" cy="646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1">
                <a:solidFill>
                  <a:srgbClr val="7030A0"/>
                </a:solidFill>
              </a:rPr>
              <a:t>Plain / Fruity / Chocolate Muffin with a Glass of Milk or Juice</a:t>
            </a:r>
          </a:p>
        </p:txBody>
      </p:sp>
      <p:pic>
        <p:nvPicPr>
          <p:cNvPr id="407" name="Shape 407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1658293" y="3059223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Shape 408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1216496" y="3479873"/>
            <a:ext cx="1587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Shape 409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1071224" y="4185753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Shape 41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618821" y="2762795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Shape 41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694546" y="3217633"/>
            <a:ext cx="156900" cy="15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Shape 41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617613" y="3778020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Shape 413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333987" y="2200025"/>
            <a:ext cx="1506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Shape 414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1779576" y="3410280"/>
            <a:ext cx="1587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Shape 41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692835" y="5484363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Shape 416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1504705" y="4905798"/>
            <a:ext cx="1587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Shape 417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070004" y="4841679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Shape 418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565461" y="5486755"/>
            <a:ext cx="1506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Shape 419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570165" y="362166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Shape 420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838886" y="101550"/>
            <a:ext cx="1443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Shape 421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1997" y="-3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Shape 42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1811767" y="1635383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Shape 423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1269598" y="133648"/>
            <a:ext cx="140400" cy="13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Shape 42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457847" y="683081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Shape 425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-567980" y="51066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Shape 42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570286" y="1747646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Shape 427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084178" y="1035584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Shape 428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333771" y="1441541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Shape 429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334253" y="2912071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Shape 43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505553" y="5953114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Shape 431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460011" y="5426970"/>
            <a:ext cx="1587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Shape 43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398751" y="4713614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Shape 433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568842" y="3986239"/>
            <a:ext cx="1506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Shape 43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2052750" y="2197643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Shape 43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2248277" y="2769994"/>
            <a:ext cx="1443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Shape 43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4867" y="2604780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Shape 43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1008647" y="1934752"/>
            <a:ext cx="1506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Shape 43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1213875" y="2963171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Shape 439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2337443" y="3530132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Shape 44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10561" y="3761246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Shape 441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981975" y="4187705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Shape 44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716183" y="4713634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Shape 44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-1071139" y="5318339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Shape 444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-2147663" y="4185791"/>
            <a:ext cx="1587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Shape 445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008653" y="5883816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Shape 44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02510" y="637694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Shape 447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162671" y="351944"/>
            <a:ext cx="1443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Shape 44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1292922" y="5539340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Shape 44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475084" y="1248446"/>
            <a:ext cx="1443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Shape 450" descr="C:\Users\Karen.Dickinson\AppData\Local\Microsoft\Windows\Temporary Internet Files\Content.Outlook\5TACJGBN\047 soybeans.bmp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172756" y="388717"/>
            <a:ext cx="149100" cy="1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Shape 45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1292852" y="2088345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Shape 452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182794" y="1709570"/>
            <a:ext cx="1443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Shape 453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669939" y="126314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Shape 454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773702" y="3343595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Shape 455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159737" y="3412230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Shape 456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307141" y="3025916"/>
            <a:ext cx="1443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Shape 457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669966" y="4907759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Shape 45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153554" y="4711718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Shape 45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849821" y="3832014"/>
            <a:ext cx="1587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Shape 46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1159245" y="4944927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Shape 461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524054" y="5943460"/>
            <a:ext cx="1506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Shape 462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857012" y="1186802"/>
            <a:ext cx="1443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Shape 463" descr="C:\Users\Karen.Dickinson\AppData\Local\Microsoft\Windows\Temporary Internet Files\Content.Outlook\5TACJGBN\047 fish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70527" y="655539"/>
            <a:ext cx="150000" cy="15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Shape 46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522616" y="2197626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Shape 465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603938" y="1642626"/>
            <a:ext cx="1443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Shape 466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24903" y="1555531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Shape 467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1188535" y="1243617"/>
            <a:ext cx="1506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Shape 46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370574" y="4185793"/>
            <a:ext cx="153600" cy="15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9" name="Shape 469" descr="C:\Users\Karen.Dickinson\AppData\Local\Microsoft\Windows\Temporary Internet Files\Content.Outlook\5TACJGBN\047 cereals.bmp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1441260" y="3971808"/>
            <a:ext cx="1443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Shape 470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452758" y="2810614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Shape 471" descr="C:\Users\Karen.Dickinson\AppData\Local\Microsoft\Windows\Temporary Internet Files\Content.Outlook\5TACJGBN\047 eggs.bmp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985449" y="2348746"/>
            <a:ext cx="150600" cy="1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Shape 472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171716" y="896553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Shape 473" descr="C:\Users\Karen.Dickinson\AppData\Local\Microsoft\Windows\Temporary Internet Files\Content.Outlook\5TACJGBN\047 milk.bmp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1359721" y="2715131"/>
            <a:ext cx="151200" cy="1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Shape 474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272475" y="6172700"/>
            <a:ext cx="1209801" cy="60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Shape 475" descr="Free photo: Healthy Food, Fruit, Vegetables - Free Image on ...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10088575" y="432375"/>
            <a:ext cx="2140776" cy="1241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Shape 476" descr="Free vector graphic: Tomato, Smile, Funny, Fruit, Nature - Free ...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7964750" y="47500"/>
            <a:ext cx="1649700" cy="144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Shape 477" descr="Healthy, Eating - Free images on Pixabay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4904800" y="101550"/>
            <a:ext cx="2903626" cy="1394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Shape 47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422786" y="241059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Shape 48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422786" y="3097916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Shape 48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3141528" y="3051371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Shape 48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3111448" y="2336236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Shape 484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3109211" y="591744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5" name="Shape 48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422786" y="5890873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6" name="Shape 48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691961" y="591534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Shape 487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707436" y="2420461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Shape 488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4707436" y="3154786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Shape 490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6406998" y="2423336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1" name="Shape 49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6406986" y="3207873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Shape 49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6438711" y="5898898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5" name="Shape 495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8261839" y="3184327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6" name="Shape 496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8258236" y="5907373"/>
            <a:ext cx="136200" cy="14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Shape 497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2405511" y="1367111"/>
            <a:ext cx="136200" cy="14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616</Words>
  <Application>Microsoft Office PowerPoint</Application>
  <PresentationFormat>A4 Paper (210x297 mm)</PresentationFormat>
  <Paragraphs>257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Stephenson, Donna</dc:creator>
  <cp:lastModifiedBy>Stephenson, Donna</cp:lastModifiedBy>
  <cp:revision>6</cp:revision>
  <cp:lastPrinted>2017-11-06T09:50:30Z</cp:lastPrinted>
  <dcterms:modified xsi:type="dcterms:W3CDTF">2017-11-06T09:51:01Z</dcterms:modified>
</cp:coreProperties>
</file>