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906000" cy="6858000" type="A4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7030A0"/>
    <a:srgbClr val="CE2878"/>
    <a:srgbClr val="FF0066"/>
    <a:srgbClr val="9BD4FF"/>
    <a:srgbClr val="3366FF"/>
    <a:srgbClr val="0070C0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73" autoAdjust="0"/>
    <p:restoredTop sz="99645" autoAdjust="0"/>
  </p:normalViewPr>
  <p:slideViewPr>
    <p:cSldViewPr>
      <p:cViewPr varScale="1">
        <p:scale>
          <a:sx n="73" d="100"/>
          <a:sy n="73" d="100"/>
        </p:scale>
        <p:origin x="-996" y="-12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41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60" cy="496411"/>
          </a:xfrm>
          <a:prstGeom prst="rect">
            <a:avLst/>
          </a:prstGeom>
        </p:spPr>
        <p:txBody>
          <a:bodyPr vert="horz" lIns="91285" tIns="45642" rIns="91285" bIns="45642" rtlCol="0"/>
          <a:lstStyle>
            <a:lvl1pPr algn="r">
              <a:defRPr sz="1200"/>
            </a:lvl1pPr>
          </a:lstStyle>
          <a:p>
            <a:fld id="{AE8D67DB-3450-459A-A340-5ECEBF9D1B28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85" tIns="45642" rIns="91285" bIns="4564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285" tIns="45642" rIns="91285" bIns="4564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60" cy="496411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2" y="9430091"/>
            <a:ext cx="2945660" cy="496411"/>
          </a:xfrm>
          <a:prstGeom prst="rect">
            <a:avLst/>
          </a:prstGeom>
        </p:spPr>
        <p:txBody>
          <a:bodyPr vert="horz" lIns="91285" tIns="45642" rIns="91285" bIns="45642" rtlCol="0" anchor="b"/>
          <a:lstStyle>
            <a:lvl1pPr algn="r">
              <a:defRPr sz="1200"/>
            </a:lvl1pPr>
          </a:lstStyle>
          <a:p>
            <a:fld id="{B2E85932-42F1-4611-9FD8-49D2B6526E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722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845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5932-42F1-4611-9FD8-49D2B6526E5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3632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E85932-42F1-4611-9FD8-49D2B6526E5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959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611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670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7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532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3679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91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33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496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80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235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14DA3-92DD-4392-8228-A884B97444EF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47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14DA3-92DD-4392-8228-A884B97444EF}" type="datetimeFigureOut">
              <a:rPr lang="en-GB" smtClean="0"/>
              <a:t>11/02/2016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E5F00-0BAE-4D52-8829-F3F7422B78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28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5.png"/><Relationship Id="rId18" Type="http://schemas.openxmlformats.org/officeDocument/2006/relationships/image" Target="../media/image12.png"/><Relationship Id="rId3" Type="http://schemas.openxmlformats.org/officeDocument/2006/relationships/image" Target="../media/image20.png"/><Relationship Id="rId7" Type="http://schemas.openxmlformats.org/officeDocument/2006/relationships/image" Target="../media/image13.png"/><Relationship Id="rId12" Type="http://schemas.openxmlformats.org/officeDocument/2006/relationships/image" Target="../media/image7.png"/><Relationship Id="rId17" Type="http://schemas.openxmlformats.org/officeDocument/2006/relationships/image" Target="../media/image6.png"/><Relationship Id="rId2" Type="http://schemas.openxmlformats.org/officeDocument/2006/relationships/image" Target="../media/image19.jpe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8.png"/><Relationship Id="rId5" Type="http://schemas.openxmlformats.org/officeDocument/2006/relationships/image" Target="../media/image18.png"/><Relationship Id="rId15" Type="http://schemas.openxmlformats.org/officeDocument/2006/relationships/image" Target="../media/image4.png"/><Relationship Id="rId10" Type="http://schemas.openxmlformats.org/officeDocument/2006/relationships/image" Target="../media/image14.png"/><Relationship Id="rId4" Type="http://schemas.openxmlformats.org/officeDocument/2006/relationships/image" Target="../media/image17.png"/><Relationship Id="rId9" Type="http://schemas.openxmlformats.org/officeDocument/2006/relationships/image" Target="../media/image15.png"/><Relationship Id="rId1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4.png"/><Relationship Id="rId18" Type="http://schemas.openxmlformats.org/officeDocument/2006/relationships/image" Target="../media/image17.png"/><Relationship Id="rId3" Type="http://schemas.openxmlformats.org/officeDocument/2006/relationships/image" Target="../media/image21.jpe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3.png"/><Relationship Id="rId5" Type="http://schemas.openxmlformats.org/officeDocument/2006/relationships/image" Target="../media/image12.png"/><Relationship Id="rId15" Type="http://schemas.openxmlformats.org/officeDocument/2006/relationships/image" Target="../media/image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22.png"/><Relationship Id="rId9" Type="http://schemas.openxmlformats.org/officeDocument/2006/relationships/image" Target="../media/image8.png"/><Relationship Id="rId1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0" descr="fuel logo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405" y="6135085"/>
            <a:ext cx="1215489" cy="607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2" descr="FFLCM_bronze_ award logo T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3" y="6159070"/>
            <a:ext cx="1080120" cy="5872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56456" y="36212"/>
            <a:ext cx="505122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4800" dirty="0" smtClean="0">
                <a:solidFill>
                  <a:srgbClr val="FF0066"/>
                </a:solidFill>
                <a:latin typeface="Impact" pitchFamily="34" charset="0"/>
              </a:rPr>
              <a:t>WINTER MENU 2015</a:t>
            </a:r>
            <a:endParaRPr lang="en-GB" sz="4800" dirty="0">
              <a:solidFill>
                <a:srgbClr val="FF0066"/>
              </a:solidFill>
              <a:latin typeface="Impact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307373"/>
              </p:ext>
            </p:extLst>
          </p:nvPr>
        </p:nvGraphicFramePr>
        <p:xfrm>
          <a:off x="200471" y="1530290"/>
          <a:ext cx="9536231" cy="4534294"/>
        </p:xfrm>
        <a:graphic>
          <a:graphicData uri="http://schemas.openxmlformats.org/drawingml/2006/table">
            <a:tbl>
              <a:tblPr/>
              <a:tblGrid>
                <a:gridCol w="1101342"/>
                <a:gridCol w="1790950"/>
                <a:gridCol w="1638699"/>
                <a:gridCol w="1733706"/>
                <a:gridCol w="1728192"/>
                <a:gridCol w="1543342"/>
              </a:tblGrid>
              <a:tr h="45855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51216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  <a:tr h="3550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Potatoes 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Pasta/Rice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/>
                      </a:r>
                      <a:b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</a:br>
                      <a:endParaRPr lang="en-GB" sz="1000" kern="1400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  <a:tr h="58110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b="0" kern="1400" dirty="0" smtClean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</a:rPr>
                        <a:t>Vegetables</a:t>
                      </a:r>
                      <a:endParaRPr lang="en-GB" sz="1400" b="0" kern="1400" dirty="0">
                        <a:solidFill>
                          <a:schemeClr val="bg1"/>
                        </a:solidFill>
                        <a:effectLst/>
                        <a:latin typeface="Impact" panose="020B0806030902050204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  <a:tr h="57372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Bowl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B05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  <a:tr h="77287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1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1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Homemade Soup with a Bread Ro</a:t>
                      </a:r>
                      <a:r>
                        <a:rPr lang="en-GB" sz="1000" b="1" dirty="0" smtClean="0">
                          <a:solidFill>
                            <a:schemeClr val="accent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ll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4118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36174" y="1115008"/>
            <a:ext cx="2507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chemeClr val="accent1"/>
                </a:solidFill>
                <a:latin typeface="Impact" pitchFamily="34" charset="0"/>
              </a:rPr>
              <a:t>WEEK ONE</a:t>
            </a:r>
            <a:endParaRPr lang="en-GB" sz="2800" dirty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25" name="Text Box 55"/>
          <p:cNvSpPr txBox="1">
            <a:spLocks noChangeArrowheads="1"/>
          </p:cNvSpPr>
          <p:nvPr/>
        </p:nvSpPr>
        <p:spPr bwMode="auto">
          <a:xfrm>
            <a:off x="1329489" y="4224996"/>
            <a:ext cx="1752648" cy="438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GB" sz="900" b="1" dirty="0" smtClean="0">
                <a:solidFill>
                  <a:srgbClr val="008000"/>
                </a:solidFill>
              </a:rPr>
              <a:t>  </a:t>
            </a:r>
            <a:endParaRPr lang="en-GB" sz="900" b="1" dirty="0">
              <a:solidFill>
                <a:srgbClr val="008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373520" y="6143688"/>
            <a:ext cx="7117134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 smtClean="0">
                <a:latin typeface="Impact" pitchFamily="34" charset="0"/>
              </a:rPr>
              <a:t>Fresh Fruit and Yoghurt available daily</a:t>
            </a:r>
            <a:r>
              <a:rPr lang="en-GB" sz="1400" dirty="0" smtClean="0">
                <a:solidFill>
                  <a:schemeClr val="accent1"/>
                </a:solidFill>
                <a:latin typeface="Impact" pitchFamily="34" charset="0"/>
              </a:rPr>
              <a:t>   </a:t>
            </a:r>
          </a:p>
          <a:p>
            <a:r>
              <a:rPr lang="en-GB" sz="1200" dirty="0" smtClean="0">
                <a:solidFill>
                  <a:schemeClr val="accent1"/>
                </a:solidFill>
                <a:latin typeface="Impact" pitchFamily="34" charset="0"/>
              </a:rPr>
              <a:t>                                                                                                                           </a:t>
            </a:r>
            <a:endParaRPr lang="en-GB" sz="1200" b="1" dirty="0">
              <a:solidFill>
                <a:schemeClr val="accent1"/>
              </a:solidFill>
              <a:latin typeface="Impact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29603" y="653720"/>
            <a:ext cx="50689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6"/>
                </a:solidFill>
                <a:latin typeface="Impact" pitchFamily="34" charset="0"/>
              </a:rPr>
              <a:t>FIRST &amp; PRIMARY SCHOOL</a:t>
            </a:r>
            <a:endParaRPr lang="en-GB" sz="3600" dirty="0">
              <a:solidFill>
                <a:schemeClr val="accent6"/>
              </a:solidFill>
              <a:latin typeface="Impact" pitchFamily="34" charset="0"/>
            </a:endParaRPr>
          </a:p>
        </p:txBody>
      </p:sp>
      <p:pic>
        <p:nvPicPr>
          <p:cNvPr id="104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7583" y="2256125"/>
            <a:ext cx="153214" cy="15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09323" y="2095181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3951" y="1834343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6550" y="1151444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6549" y="1596624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5019" y="1376618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0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055" y="1376618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1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055" y="1589707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6346" y="1834343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3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1656" y="2083299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4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6574" y="1186496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7203" y="886520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7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7203" y="691734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8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6725" y="952330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9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2786" y="746966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677" y="154574"/>
            <a:ext cx="181719" cy="187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800" y="379039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5755" y="612100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1510" y="829997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7" name="TextBox 146"/>
          <p:cNvSpPr txBox="1"/>
          <p:nvPr/>
        </p:nvSpPr>
        <p:spPr>
          <a:xfrm>
            <a:off x="5198536" y="102040"/>
            <a:ext cx="1299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Homemade Dish</a:t>
            </a:r>
            <a:endParaRPr lang="en-GB" sz="1200" b="1" dirty="0"/>
          </a:p>
        </p:txBody>
      </p:sp>
      <p:pic>
        <p:nvPicPr>
          <p:cNvPr id="148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265" y="1067040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9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7265" y="1278305"/>
            <a:ext cx="199730" cy="20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0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603" y="134207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1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7769" y="342043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2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868" y="586132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8173" y="812296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880" y="1032572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894" y="1253518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586" y="145285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1958" y="397822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916" y="639259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" name="TextBox 158"/>
          <p:cNvSpPr txBox="1"/>
          <p:nvPr/>
        </p:nvSpPr>
        <p:spPr>
          <a:xfrm>
            <a:off x="5207485" y="324511"/>
            <a:ext cx="1507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Celery</a:t>
            </a:r>
            <a:endParaRPr lang="en-GB" sz="1200" b="1" dirty="0"/>
          </a:p>
        </p:txBody>
      </p:sp>
      <p:sp>
        <p:nvSpPr>
          <p:cNvPr id="160" name="TextBox 159"/>
          <p:cNvSpPr txBox="1"/>
          <p:nvPr/>
        </p:nvSpPr>
        <p:spPr>
          <a:xfrm>
            <a:off x="5207485" y="555871"/>
            <a:ext cx="1839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Cereals Containing Gluten </a:t>
            </a:r>
            <a:endParaRPr lang="en-GB" sz="1200" b="1" dirty="0"/>
          </a:p>
        </p:txBody>
      </p:sp>
      <p:sp>
        <p:nvSpPr>
          <p:cNvPr id="161" name="TextBox 160"/>
          <p:cNvSpPr txBox="1"/>
          <p:nvPr/>
        </p:nvSpPr>
        <p:spPr>
          <a:xfrm>
            <a:off x="5226274" y="785619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Crustaceans</a:t>
            </a:r>
            <a:endParaRPr lang="en-GB" sz="1200" b="1" dirty="0"/>
          </a:p>
        </p:txBody>
      </p:sp>
      <p:sp>
        <p:nvSpPr>
          <p:cNvPr id="116" name="TextBox 115"/>
          <p:cNvSpPr txBox="1"/>
          <p:nvPr/>
        </p:nvSpPr>
        <p:spPr>
          <a:xfrm>
            <a:off x="5240297" y="1001306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Eggs</a:t>
            </a:r>
            <a:endParaRPr lang="en-GB" sz="1200" b="1" dirty="0"/>
          </a:p>
        </p:txBody>
      </p:sp>
      <p:sp>
        <p:nvSpPr>
          <p:cNvPr id="141" name="TextBox 140"/>
          <p:cNvSpPr txBox="1"/>
          <p:nvPr/>
        </p:nvSpPr>
        <p:spPr>
          <a:xfrm>
            <a:off x="7161207" y="65044"/>
            <a:ext cx="1114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/>
              <a:t>Lupin</a:t>
            </a:r>
            <a:endParaRPr lang="en-GB" sz="1200" b="1" dirty="0"/>
          </a:p>
        </p:txBody>
      </p:sp>
      <p:sp>
        <p:nvSpPr>
          <p:cNvPr id="146" name="TextBox 145"/>
          <p:cNvSpPr txBox="1"/>
          <p:nvPr/>
        </p:nvSpPr>
        <p:spPr>
          <a:xfrm>
            <a:off x="7161207" y="295151"/>
            <a:ext cx="111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Milk</a:t>
            </a:r>
            <a:endParaRPr lang="en-GB" sz="1200" b="1" dirty="0"/>
          </a:p>
        </p:txBody>
      </p:sp>
      <p:sp>
        <p:nvSpPr>
          <p:cNvPr id="162" name="TextBox 161"/>
          <p:cNvSpPr txBox="1"/>
          <p:nvPr/>
        </p:nvSpPr>
        <p:spPr>
          <a:xfrm>
            <a:off x="7130501" y="540180"/>
            <a:ext cx="1125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 Molluscs</a:t>
            </a:r>
            <a:endParaRPr lang="en-GB" sz="1200" b="1" dirty="0"/>
          </a:p>
        </p:txBody>
      </p:sp>
      <p:sp>
        <p:nvSpPr>
          <p:cNvPr id="163" name="TextBox 162"/>
          <p:cNvSpPr txBox="1"/>
          <p:nvPr/>
        </p:nvSpPr>
        <p:spPr>
          <a:xfrm>
            <a:off x="7119747" y="755573"/>
            <a:ext cx="1118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 Mustard</a:t>
            </a:r>
            <a:endParaRPr lang="en-GB" sz="1200" b="1" dirty="0"/>
          </a:p>
        </p:txBody>
      </p:sp>
      <p:sp>
        <p:nvSpPr>
          <p:cNvPr id="164" name="TextBox 163"/>
          <p:cNvSpPr txBox="1"/>
          <p:nvPr/>
        </p:nvSpPr>
        <p:spPr>
          <a:xfrm>
            <a:off x="7165010" y="974322"/>
            <a:ext cx="1165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Nuts</a:t>
            </a:r>
            <a:endParaRPr lang="en-GB" sz="1200" b="1" dirty="0"/>
          </a:p>
        </p:txBody>
      </p:sp>
      <p:sp>
        <p:nvSpPr>
          <p:cNvPr id="165" name="TextBox 164"/>
          <p:cNvSpPr txBox="1"/>
          <p:nvPr/>
        </p:nvSpPr>
        <p:spPr>
          <a:xfrm>
            <a:off x="7165010" y="1181891"/>
            <a:ext cx="1136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Peanuts</a:t>
            </a:r>
            <a:endParaRPr lang="en-GB" sz="1200" b="1" dirty="0"/>
          </a:p>
        </p:txBody>
      </p:sp>
      <p:sp>
        <p:nvSpPr>
          <p:cNvPr id="166" name="TextBox 165"/>
          <p:cNvSpPr txBox="1"/>
          <p:nvPr/>
        </p:nvSpPr>
        <p:spPr>
          <a:xfrm>
            <a:off x="8301797" y="90444"/>
            <a:ext cx="1202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Sesame Seeds</a:t>
            </a:r>
            <a:endParaRPr lang="en-GB" sz="1200" b="1" dirty="0"/>
          </a:p>
        </p:txBody>
      </p:sp>
      <p:sp>
        <p:nvSpPr>
          <p:cNvPr id="167" name="TextBox 166"/>
          <p:cNvSpPr txBox="1"/>
          <p:nvPr/>
        </p:nvSpPr>
        <p:spPr>
          <a:xfrm>
            <a:off x="8286166" y="345323"/>
            <a:ext cx="1192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Soya</a:t>
            </a:r>
            <a:endParaRPr lang="en-GB" sz="1200" b="1" dirty="0"/>
          </a:p>
        </p:txBody>
      </p:sp>
      <p:sp>
        <p:nvSpPr>
          <p:cNvPr id="168" name="TextBox 167"/>
          <p:cNvSpPr txBox="1"/>
          <p:nvPr/>
        </p:nvSpPr>
        <p:spPr>
          <a:xfrm>
            <a:off x="8294118" y="561650"/>
            <a:ext cx="1320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Sulphur Dioxide</a:t>
            </a:r>
            <a:endParaRPr lang="en-GB" sz="1200" b="1" dirty="0"/>
          </a:p>
        </p:txBody>
      </p:sp>
      <p:sp>
        <p:nvSpPr>
          <p:cNvPr id="169" name="TextBox 168"/>
          <p:cNvSpPr txBox="1"/>
          <p:nvPr/>
        </p:nvSpPr>
        <p:spPr>
          <a:xfrm>
            <a:off x="5240297" y="1238118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Fish</a:t>
            </a:r>
            <a:endParaRPr lang="en-GB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96850" y="2004171"/>
            <a:ext cx="18327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 Portion </a:t>
            </a:r>
          </a:p>
          <a:p>
            <a:pPr algn="ctr"/>
            <a:endParaRPr lang="en-GB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81938" y="3552952"/>
            <a:ext cx="18001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Jacket Potato Wedges </a:t>
            </a:r>
          </a:p>
          <a:p>
            <a:pPr algn="ctr"/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Crusty Bread</a:t>
            </a:r>
          </a:p>
          <a:p>
            <a:pPr algn="ctr"/>
            <a:endParaRPr lang="en-GB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8195" y="4798313"/>
            <a:ext cx="17676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9591" y="4784558"/>
            <a:ext cx="16073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algn="ctr"/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817142" y="4784558"/>
            <a:ext cx="16073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algn="ctr"/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600202" y="4798313"/>
            <a:ext cx="16073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100" b="1" dirty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lvl="0" algn="ctr"/>
            <a:r>
              <a:rPr lang="en-GB" sz="1100" b="1" dirty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237848" y="4798313"/>
            <a:ext cx="145007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1100" b="1" dirty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lvl="0" algn="ctr"/>
            <a:r>
              <a:rPr lang="en-GB" sz="1100" b="1" dirty="0">
                <a:solidFill>
                  <a:srgbClr val="4F81B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05714" y="5332415"/>
            <a:ext cx="176016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Chocolate Fruit Sponge with Chocolate Sauce or Custard  </a:t>
            </a:r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97049" y="2004171"/>
            <a:ext cx="164348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Spaghetti Bolognaise </a:t>
            </a:r>
          </a:p>
          <a:p>
            <a:pPr algn="ctr"/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3155" y="3530624"/>
            <a:ext cx="16073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Wholemeal Rice </a:t>
            </a:r>
          </a:p>
          <a:p>
            <a:pPr algn="ctr"/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Garlic Bread</a:t>
            </a:r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Text Box 55"/>
          <p:cNvSpPr txBox="1">
            <a:spLocks noChangeArrowheads="1"/>
          </p:cNvSpPr>
          <p:nvPr/>
        </p:nvSpPr>
        <p:spPr bwMode="auto">
          <a:xfrm>
            <a:off x="1313107" y="4313482"/>
            <a:ext cx="175264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lvl="0" algn="ctr"/>
            <a:r>
              <a:rPr lang="en-GB" sz="1100" b="1" dirty="0">
                <a:solidFill>
                  <a:srgbClr val="4F81B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Sweetcorn / Broccoli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29591" y="4188188"/>
            <a:ext cx="160738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Carrots </a:t>
            </a:r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Garden Peas</a:t>
            </a:r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133155" y="5344433"/>
            <a:ext cx="160738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 Rice Pudding</a:t>
            </a:r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4736975" y="1989359"/>
            <a:ext cx="17606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Jacket Potato</a:t>
            </a:r>
          </a:p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Cheese / Coleslaw</a:t>
            </a:r>
            <a:endParaRPr lang="en-GB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497617" y="1980433"/>
            <a:ext cx="170412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Chicken </a:t>
            </a:r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Curry</a:t>
            </a:r>
            <a:endParaRPr lang="en-GB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499088" y="3519501"/>
            <a:ext cx="170265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Wholemeal Rice</a:t>
            </a:r>
          </a:p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Cous</a:t>
            </a:r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Cous</a:t>
            </a:r>
            <a:endParaRPr lang="en-GB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Parsley Potatoes</a:t>
            </a:r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499088" y="4188187"/>
            <a:ext cx="17026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Mixed Vegetables </a:t>
            </a:r>
          </a:p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Beans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525356" y="5329327"/>
            <a:ext cx="167638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 Crumble with Custard</a:t>
            </a:r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8221958" y="1994119"/>
            <a:ext cx="154940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 </a:t>
            </a:r>
            <a:r>
              <a:rPr lang="en-GB" sz="1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8247425" y="3537563"/>
            <a:ext cx="14404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Chips</a:t>
            </a:r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301797" y="4228843"/>
            <a:ext cx="13861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Baked Beans </a:t>
            </a:r>
          </a:p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1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8201744" y="5344433"/>
            <a:ext cx="1486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Pudding of the week</a:t>
            </a:r>
            <a:endParaRPr lang="en-GB" sz="11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7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735" y="2256125"/>
            <a:ext cx="158127" cy="15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8366" y="2261933"/>
            <a:ext cx="155094" cy="158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7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6653" y="421880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8079" y="3976229"/>
            <a:ext cx="158127" cy="15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868" y="5896511"/>
            <a:ext cx="151183" cy="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1927" y="5896511"/>
            <a:ext cx="158127" cy="157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0263" y="5896511"/>
            <a:ext cx="145373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3788" y="5896511"/>
            <a:ext cx="145828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185" y="2261933"/>
            <a:ext cx="151183" cy="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360" y="2256125"/>
            <a:ext cx="151432" cy="15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3391" y="3977894"/>
            <a:ext cx="151183" cy="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223" y="3969064"/>
            <a:ext cx="151432" cy="150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3524" y="3980762"/>
            <a:ext cx="145373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8184" y="5889108"/>
            <a:ext cx="151183" cy="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328" y="5892809"/>
            <a:ext cx="145373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10" y="2284298"/>
            <a:ext cx="151183" cy="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0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228" y="2285233"/>
            <a:ext cx="149030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1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3452" y="2285233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993" y="2414187"/>
            <a:ext cx="155094" cy="158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9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993" y="3937672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269" y="5875054"/>
            <a:ext cx="151183" cy="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9505" y="5875054"/>
            <a:ext cx="149030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5070" y="5875054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1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912" y="2414187"/>
            <a:ext cx="149030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1405" y="2407082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3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2803" y="2404717"/>
            <a:ext cx="150055" cy="152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8451" y="2402219"/>
            <a:ext cx="145828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5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8401" y="2398364"/>
            <a:ext cx="141495" cy="14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4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5682" y="2410348"/>
            <a:ext cx="145828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47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70" descr="fuel logo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1392" y="6164515"/>
            <a:ext cx="1176151" cy="687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2" descr="FFLCM_bronze_ award logo T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471" y="6138951"/>
            <a:ext cx="1092121" cy="57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340403" y="6151227"/>
            <a:ext cx="711585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defRPr/>
            </a:pPr>
            <a:r>
              <a:rPr lang="en-GB" sz="1400" dirty="0" smtClean="0">
                <a:latin typeface="Impact" pitchFamily="34" charset="0"/>
              </a:rPr>
              <a:t>Fresh </a:t>
            </a:r>
            <a:r>
              <a:rPr lang="en-GB" sz="1400" dirty="0">
                <a:latin typeface="Impact" pitchFamily="34" charset="0"/>
              </a:rPr>
              <a:t>Fruit &amp; Yoghurt available </a:t>
            </a:r>
            <a:r>
              <a:rPr lang="en-GB" sz="1400" dirty="0" smtClean="0">
                <a:latin typeface="Impact" pitchFamily="34" charset="0"/>
              </a:rPr>
              <a:t>daily</a:t>
            </a:r>
            <a:endParaRPr lang="en-GB" sz="1400" dirty="0">
              <a:latin typeface="Impact" pitchFamily="34" charset="0"/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60324" y="47511"/>
            <a:ext cx="502500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4800" dirty="0" smtClean="0">
                <a:solidFill>
                  <a:srgbClr val="FF0066"/>
                </a:solidFill>
                <a:latin typeface="Impact" pitchFamily="34" charset="0"/>
              </a:rPr>
              <a:t>WINTER MENU 2015</a:t>
            </a:r>
            <a:endParaRPr lang="en-GB" sz="4800" dirty="0">
              <a:solidFill>
                <a:srgbClr val="FF0066"/>
              </a:solidFill>
              <a:latin typeface="Impact" pitchFamily="34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741693"/>
              </p:ext>
            </p:extLst>
          </p:nvPr>
        </p:nvGraphicFramePr>
        <p:xfrm>
          <a:off x="236075" y="1627704"/>
          <a:ext cx="9469453" cy="4465592"/>
        </p:xfrm>
        <a:graphic>
          <a:graphicData uri="http://schemas.openxmlformats.org/drawingml/2006/table">
            <a:tbl>
              <a:tblPr/>
              <a:tblGrid>
                <a:gridCol w="1087251"/>
                <a:gridCol w="1685458"/>
                <a:gridCol w="1700312"/>
                <a:gridCol w="1756072"/>
                <a:gridCol w="1656184"/>
                <a:gridCol w="1584176"/>
              </a:tblGrid>
              <a:tr h="36113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581425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</a:t>
                      </a:r>
                      <a:r>
                        <a:rPr lang="en-GB" sz="14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Choices</a:t>
                      </a: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chemeClr val="bg1"/>
                          </a:solidFill>
                          <a:effectLst/>
                          <a:latin typeface="Impact"/>
                        </a:rPr>
                        <a:t> </a:t>
                      </a:r>
                      <a:r>
                        <a:rPr lang="en-GB" sz="1200" kern="1400" dirty="0" smtClean="0">
                          <a:solidFill>
                            <a:schemeClr val="bg1"/>
                          </a:solidFill>
                          <a:effectLst/>
                          <a:latin typeface="Impact"/>
                        </a:rPr>
                        <a:t>            </a:t>
                      </a:r>
                      <a:endParaRPr lang="en-GB" sz="1000" kern="1400" dirty="0">
                        <a:solidFill>
                          <a:srgbClr val="FF0066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  <a:tr h="722729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</a:rPr>
                        <a:t>Potatoes  Pasta / </a:t>
                      </a:r>
                      <a:r>
                        <a:rPr lang="en-GB" sz="1400" kern="1400" baseline="0" dirty="0" smtClean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</a:rPr>
                        <a:t>Rice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anose="020B0806030902050204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FF0066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Roast Potatoes 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Vegetables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1000" kern="140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Bar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ct val="25000"/>
                        </a:spcBef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900" b="1" dirty="0" smtClean="0">
                        <a:solidFill>
                          <a:srgbClr val="CE2878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>
                        <a:alpha val="3098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28985" y="1144007"/>
            <a:ext cx="2548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92D050"/>
                </a:solidFill>
                <a:latin typeface="Impact" pitchFamily="34" charset="0"/>
              </a:rPr>
              <a:t>WEEK TWO</a:t>
            </a:r>
            <a:endParaRPr lang="en-GB" sz="2800" dirty="0">
              <a:solidFill>
                <a:srgbClr val="92D050"/>
              </a:solidFill>
              <a:latin typeface="Impact" pitchFamily="34" charset="0"/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auto">
          <a:xfrm>
            <a:off x="8201696" y="2123457"/>
            <a:ext cx="1440386" cy="1084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900" b="1" dirty="0"/>
          </a:p>
          <a:p>
            <a:pPr algn="ctr">
              <a:spcBef>
                <a:spcPct val="50000"/>
              </a:spcBef>
            </a:pPr>
            <a:endParaRPr lang="en-GB" sz="900" b="1" dirty="0"/>
          </a:p>
          <a:p>
            <a:pPr algn="ctr">
              <a:spcBef>
                <a:spcPct val="50000"/>
              </a:spcBef>
            </a:pPr>
            <a:endParaRPr lang="en-GB" sz="900" b="1" dirty="0"/>
          </a:p>
          <a:p>
            <a:pPr algn="ctr">
              <a:spcBef>
                <a:spcPct val="50000"/>
              </a:spcBef>
            </a:pPr>
            <a:r>
              <a:rPr lang="en-GB" sz="900" b="1" dirty="0" smtClean="0"/>
              <a:t>  </a:t>
            </a:r>
            <a:endParaRPr lang="en-GB" sz="900" b="1" dirty="0"/>
          </a:p>
          <a:p>
            <a:pPr algn="ctr">
              <a:spcBef>
                <a:spcPct val="50000"/>
              </a:spcBef>
            </a:pPr>
            <a:r>
              <a:rPr lang="en-GB" b="1" dirty="0" smtClean="0"/>
              <a:t> </a:t>
            </a:r>
            <a:endParaRPr lang="en-GB" b="1" dirty="0"/>
          </a:p>
        </p:txBody>
      </p:sp>
      <p:sp>
        <p:nvSpPr>
          <p:cNvPr id="38" name="Text Box 18"/>
          <p:cNvSpPr txBox="1">
            <a:spLocks noChangeArrowheads="1"/>
          </p:cNvSpPr>
          <p:nvPr/>
        </p:nvSpPr>
        <p:spPr bwMode="auto">
          <a:xfrm>
            <a:off x="8231957" y="4533068"/>
            <a:ext cx="1584325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spcBef>
                <a:spcPct val="50000"/>
              </a:spcBef>
            </a:pPr>
            <a:endParaRPr lang="en-GB" sz="1100" b="1" dirty="0">
              <a:solidFill>
                <a:srgbClr val="007635"/>
              </a:solidFill>
            </a:endParaRPr>
          </a:p>
        </p:txBody>
      </p:sp>
      <p:sp>
        <p:nvSpPr>
          <p:cNvPr id="43" name="Rectangle 37"/>
          <p:cNvSpPr>
            <a:spLocks noChangeArrowheads="1"/>
          </p:cNvSpPr>
          <p:nvPr/>
        </p:nvSpPr>
        <p:spPr bwMode="auto">
          <a:xfrm>
            <a:off x="4855007" y="5186844"/>
            <a:ext cx="1655762" cy="430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endParaRPr lang="en-GB" sz="1100" b="1" dirty="0">
              <a:solidFill>
                <a:srgbClr val="CE2878"/>
              </a:solidFill>
            </a:endParaRPr>
          </a:p>
          <a:p>
            <a:pPr algn="ctr"/>
            <a:endParaRPr lang="en-GB" sz="1100" b="1" dirty="0">
              <a:solidFill>
                <a:srgbClr val="FF006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28985" y="637929"/>
            <a:ext cx="5242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6"/>
                </a:solidFill>
                <a:latin typeface="Impact" pitchFamily="34" charset="0"/>
              </a:rPr>
              <a:t>FIRST &amp; PRIMARY SCHOOL</a:t>
            </a:r>
            <a:endParaRPr lang="en-GB" sz="3600" dirty="0">
              <a:solidFill>
                <a:schemeClr val="accent6"/>
              </a:solidFill>
              <a:latin typeface="Impact" pitchFamily="34" charset="0"/>
            </a:endParaRPr>
          </a:p>
        </p:txBody>
      </p:sp>
      <p:pic>
        <p:nvPicPr>
          <p:cNvPr id="63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9688" y="830938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1120783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6725" y="823620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3112" y="1094686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0055" y="1376618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9298" y="1409549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9298" y="1693478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71525" y="1693478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3543" y="197725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2199877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7510" y="2207432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2443823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6903" y="2423226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TextBox 149"/>
          <p:cNvSpPr txBox="1"/>
          <p:nvPr/>
        </p:nvSpPr>
        <p:spPr>
          <a:xfrm>
            <a:off x="5198536" y="102040"/>
            <a:ext cx="1299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Homemade Dish</a:t>
            </a:r>
            <a:endParaRPr lang="en-GB" sz="1200" b="1" dirty="0"/>
          </a:p>
        </p:txBody>
      </p:sp>
      <p:pic>
        <p:nvPicPr>
          <p:cNvPr id="15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8570" y="148141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2" name="TextBox 151"/>
          <p:cNvSpPr txBox="1"/>
          <p:nvPr/>
        </p:nvSpPr>
        <p:spPr>
          <a:xfrm>
            <a:off x="5207485" y="324511"/>
            <a:ext cx="1507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Celery</a:t>
            </a:r>
            <a:endParaRPr lang="en-GB" sz="1200" b="1" dirty="0"/>
          </a:p>
        </p:txBody>
      </p:sp>
      <p:pic>
        <p:nvPicPr>
          <p:cNvPr id="153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966" y="379037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4" name="TextBox 153"/>
          <p:cNvSpPr txBox="1"/>
          <p:nvPr/>
        </p:nvSpPr>
        <p:spPr>
          <a:xfrm>
            <a:off x="5207485" y="555871"/>
            <a:ext cx="1839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Cereals Containing Gluten </a:t>
            </a:r>
            <a:endParaRPr lang="en-GB" sz="1200" b="1" dirty="0"/>
          </a:p>
        </p:txBody>
      </p:sp>
      <p:pic>
        <p:nvPicPr>
          <p:cNvPr id="15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2966" y="606321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7" name="TextBox 156"/>
          <p:cNvSpPr txBox="1"/>
          <p:nvPr/>
        </p:nvSpPr>
        <p:spPr>
          <a:xfrm>
            <a:off x="5226274" y="785619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Crustaceans</a:t>
            </a:r>
            <a:endParaRPr lang="en-GB" sz="1200" b="1" dirty="0"/>
          </a:p>
        </p:txBody>
      </p:sp>
      <p:pic>
        <p:nvPicPr>
          <p:cNvPr id="158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087" y="835792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" name="TextBox 158"/>
          <p:cNvSpPr txBox="1"/>
          <p:nvPr/>
        </p:nvSpPr>
        <p:spPr>
          <a:xfrm>
            <a:off x="5240297" y="1001306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Eggs</a:t>
            </a:r>
            <a:endParaRPr lang="en-GB" sz="1200" b="1" dirty="0"/>
          </a:p>
        </p:txBody>
      </p:sp>
      <p:pic>
        <p:nvPicPr>
          <p:cNvPr id="160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379" y="1054499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1" name="TextBox 160"/>
          <p:cNvSpPr txBox="1"/>
          <p:nvPr/>
        </p:nvSpPr>
        <p:spPr>
          <a:xfrm>
            <a:off x="5240297" y="1238118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Fish</a:t>
            </a:r>
            <a:endParaRPr lang="en-GB" sz="1200" b="1" dirty="0"/>
          </a:p>
        </p:txBody>
      </p:sp>
      <p:pic>
        <p:nvPicPr>
          <p:cNvPr id="162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721" y="1284260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" name="TextBox 162"/>
          <p:cNvSpPr txBox="1"/>
          <p:nvPr/>
        </p:nvSpPr>
        <p:spPr>
          <a:xfrm>
            <a:off x="7161207" y="65044"/>
            <a:ext cx="1114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/>
              <a:t>Lupin</a:t>
            </a:r>
            <a:endParaRPr lang="en-GB" sz="1200" b="1" dirty="0"/>
          </a:p>
        </p:txBody>
      </p:sp>
      <p:pic>
        <p:nvPicPr>
          <p:cNvPr id="164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463" y="123071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TextBox 164"/>
          <p:cNvSpPr txBox="1"/>
          <p:nvPr/>
        </p:nvSpPr>
        <p:spPr>
          <a:xfrm>
            <a:off x="7161207" y="295151"/>
            <a:ext cx="111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Milk</a:t>
            </a:r>
            <a:endParaRPr lang="en-GB" sz="1200" b="1" dirty="0"/>
          </a:p>
        </p:txBody>
      </p:sp>
      <p:pic>
        <p:nvPicPr>
          <p:cNvPr id="166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758" y="342043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TextBox 166"/>
          <p:cNvSpPr txBox="1"/>
          <p:nvPr/>
        </p:nvSpPr>
        <p:spPr>
          <a:xfrm>
            <a:off x="7130501" y="540180"/>
            <a:ext cx="1125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 Molluscs</a:t>
            </a:r>
            <a:endParaRPr lang="en-GB" sz="1200" b="1" dirty="0"/>
          </a:p>
        </p:txBody>
      </p:sp>
      <p:pic>
        <p:nvPicPr>
          <p:cNvPr id="168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286" y="593816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TextBox 168"/>
          <p:cNvSpPr txBox="1"/>
          <p:nvPr/>
        </p:nvSpPr>
        <p:spPr>
          <a:xfrm>
            <a:off x="7119747" y="755573"/>
            <a:ext cx="1118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 Mustard</a:t>
            </a:r>
            <a:endParaRPr lang="en-GB" sz="1200" b="1" dirty="0"/>
          </a:p>
        </p:txBody>
      </p:sp>
      <p:pic>
        <p:nvPicPr>
          <p:cNvPr id="170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286" y="830114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1" name="TextBox 170"/>
          <p:cNvSpPr txBox="1"/>
          <p:nvPr/>
        </p:nvSpPr>
        <p:spPr>
          <a:xfrm>
            <a:off x="7165010" y="974322"/>
            <a:ext cx="1165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Nuts</a:t>
            </a:r>
            <a:endParaRPr lang="en-GB" sz="1200" b="1" dirty="0"/>
          </a:p>
        </p:txBody>
      </p:sp>
      <p:pic>
        <p:nvPicPr>
          <p:cNvPr id="172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856" y="1058870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3" name="TextBox 172"/>
          <p:cNvSpPr txBox="1"/>
          <p:nvPr/>
        </p:nvSpPr>
        <p:spPr>
          <a:xfrm>
            <a:off x="7165010" y="1181891"/>
            <a:ext cx="1136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Peanuts</a:t>
            </a:r>
            <a:endParaRPr lang="en-GB" sz="1200" b="1" dirty="0"/>
          </a:p>
        </p:txBody>
      </p:sp>
      <p:pic>
        <p:nvPicPr>
          <p:cNvPr id="174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755" y="1272981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5" name="TextBox 174"/>
          <p:cNvSpPr txBox="1"/>
          <p:nvPr/>
        </p:nvSpPr>
        <p:spPr>
          <a:xfrm>
            <a:off x="8301797" y="90444"/>
            <a:ext cx="1202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Sesame Seeds</a:t>
            </a:r>
            <a:endParaRPr lang="en-GB" sz="1200" b="1" dirty="0"/>
          </a:p>
        </p:txBody>
      </p:sp>
      <p:pic>
        <p:nvPicPr>
          <p:cNvPr id="176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661" y="125557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7" name="TextBox 176"/>
          <p:cNvSpPr txBox="1"/>
          <p:nvPr/>
        </p:nvSpPr>
        <p:spPr>
          <a:xfrm>
            <a:off x="8286166" y="345323"/>
            <a:ext cx="1192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Soya</a:t>
            </a:r>
            <a:endParaRPr lang="en-GB" sz="1200" b="1" dirty="0"/>
          </a:p>
        </p:txBody>
      </p:sp>
      <p:pic>
        <p:nvPicPr>
          <p:cNvPr id="178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661" y="411976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9" name="TextBox 178"/>
          <p:cNvSpPr txBox="1"/>
          <p:nvPr/>
        </p:nvSpPr>
        <p:spPr>
          <a:xfrm>
            <a:off x="8294118" y="561650"/>
            <a:ext cx="1320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Sulphur Dioxide</a:t>
            </a:r>
            <a:endParaRPr lang="en-GB" sz="1200" b="1" dirty="0"/>
          </a:p>
        </p:txBody>
      </p:sp>
      <p:pic>
        <p:nvPicPr>
          <p:cNvPr id="180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661" y="622322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63" y="2677125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7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2951" y="1949355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TextBox 60"/>
          <p:cNvSpPr txBox="1"/>
          <p:nvPr/>
        </p:nvSpPr>
        <p:spPr>
          <a:xfrm>
            <a:off x="1340403" y="4947769"/>
            <a:ext cx="165927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027489" y="4959528"/>
            <a:ext cx="1649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717413" y="4959527"/>
            <a:ext cx="17570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6485299" y="4959528"/>
            <a:ext cx="164965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157616" y="4959528"/>
            <a:ext cx="150623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349779" y="2052874"/>
            <a:ext cx="16683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Mediterranean Pasta Bake</a:t>
            </a:r>
          </a:p>
          <a:p>
            <a:pPr algn="ctr"/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81939" y="3645024"/>
            <a:ext cx="17268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Crusty Bread</a:t>
            </a:r>
          </a:p>
          <a:p>
            <a:pPr algn="ctr"/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Jacket Potato Wedges 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281938" y="4363791"/>
            <a:ext cx="17002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Sweetcorn / Broccoli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324592" y="5410248"/>
            <a:ext cx="167508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Chocolate Brownie</a:t>
            </a:r>
          </a:p>
          <a:p>
            <a:pPr algn="ctr"/>
            <a:r>
              <a:rPr lang="en-GB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</a:t>
            </a: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ith a Glass of Milk </a:t>
            </a:r>
            <a:r>
              <a:rPr lang="en-GB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Juice</a:t>
            </a:r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018136" y="2040327"/>
            <a:ext cx="16683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Chicken Curry</a:t>
            </a:r>
          </a:p>
          <a:p>
            <a:pPr algn="ctr"/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4720071" y="2007980"/>
            <a:ext cx="17145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Savoury Mince with Dumplings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2988891" y="3629573"/>
            <a:ext cx="17268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Basmati Rice</a:t>
            </a:r>
          </a:p>
          <a:p>
            <a:pPr algn="ctr"/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Cous</a:t>
            </a: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Cous</a:t>
            </a: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2991513" y="4373817"/>
            <a:ext cx="1725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Carrots / Green Beans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982162" y="5407334"/>
            <a:ext cx="16949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Tutti</a:t>
            </a: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1" dirty="0" err="1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Fruiti</a:t>
            </a: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Cake with Custard </a:t>
            </a:r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707730" y="3645683"/>
            <a:ext cx="17268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Creamed </a:t>
            </a: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Potatoes</a:t>
            </a:r>
          </a:p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Parsley Potatoes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701953" y="4373817"/>
            <a:ext cx="17259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Cauliflower / Carrots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717413" y="5390415"/>
            <a:ext cx="169498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Homemade Biscuit with a Glass of Milk or Juice </a:t>
            </a:r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462636" y="2035476"/>
            <a:ext cx="1668357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Roast </a:t>
            </a:r>
            <a:r>
              <a:rPr lang="en-GB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Day with Yorkshire Pudding</a:t>
            </a:r>
          </a:p>
          <a:p>
            <a:pPr algn="ctr"/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6413795" y="3778307"/>
            <a:ext cx="172684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Creamed Potatoes</a:t>
            </a:r>
          </a:p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Parsley Potatoes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429292" y="4397836"/>
            <a:ext cx="1725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Cabbage / Swede</a:t>
            </a:r>
          </a:p>
          <a:p>
            <a:pPr algn="ctr"/>
            <a:r>
              <a:rPr lang="en-GB" sz="1100" b="1" dirty="0" err="1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Brussel</a:t>
            </a:r>
            <a:r>
              <a:rPr lang="en-GB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Sprouts</a:t>
            </a:r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454476" y="5465172"/>
            <a:ext cx="16949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 Cheesecake </a:t>
            </a:r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8092582" y="2034546"/>
            <a:ext cx="16129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Oven Baked Sausage </a:t>
            </a:r>
          </a:p>
          <a:p>
            <a:pPr algn="ctr"/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074322" y="3834702"/>
            <a:ext cx="159569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Chips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8117821" y="4397836"/>
            <a:ext cx="15784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Baked Beans</a:t>
            </a:r>
          </a:p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Garden Peas</a:t>
            </a:r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8109834" y="5410248"/>
            <a:ext cx="15784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Pudding </a:t>
            </a:r>
            <a:r>
              <a:rPr lang="en-GB" sz="1100" b="1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1100" b="1" dirty="0" smtClean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the Week </a:t>
            </a:r>
            <a:endParaRPr lang="en-GB" sz="1100" b="1" dirty="0">
              <a:solidFill>
                <a:schemeClr val="accent3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458" y="2459737"/>
            <a:ext cx="151183" cy="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5586" y="2454169"/>
            <a:ext cx="149030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2760" y="2447861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705" y="3726105"/>
            <a:ext cx="149030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705" y="5838221"/>
            <a:ext cx="149030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4953" y="5838221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302" y="5838221"/>
            <a:ext cx="145537" cy="14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792" y="2291722"/>
            <a:ext cx="151183" cy="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242" y="2299298"/>
            <a:ext cx="149030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791" y="5838221"/>
            <a:ext cx="151183" cy="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839" y="5844543"/>
            <a:ext cx="149030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7768" y="5843721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1803" y="5841135"/>
            <a:ext cx="145537" cy="148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7147" y="2379004"/>
            <a:ext cx="151183" cy="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540" y="2382705"/>
            <a:ext cx="149030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8721" y="2384504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426" y="3890274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389" y="4058728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0426" y="5830521"/>
            <a:ext cx="151183" cy="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0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624" y="5830521"/>
            <a:ext cx="149030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1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80" y="5832886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2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769" y="2415823"/>
            <a:ext cx="151183" cy="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420" y="2423226"/>
            <a:ext cx="149030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4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7382" y="2423226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616" y="3854422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5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354" y="4037115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0769" y="5829886"/>
            <a:ext cx="149030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7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420" y="5824358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8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0311" y="2342966"/>
            <a:ext cx="151183" cy="15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543" y="2343202"/>
            <a:ext cx="149030" cy="1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0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765" y="2338541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1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5630" y="2348945"/>
            <a:ext cx="149028" cy="148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7879" y="2298812"/>
            <a:ext cx="147235" cy="150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6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0903" y="2428884"/>
            <a:ext cx="150730" cy="15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084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70" descr="fuel logo_RGB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038" y="6243316"/>
            <a:ext cx="1240122" cy="549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22" descr="FFLCM_bronze_ award logo T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26" y="6191677"/>
            <a:ext cx="1092121" cy="577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1336262" y="6310119"/>
            <a:ext cx="71767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pPr algn="ctr">
              <a:defRPr/>
            </a:pPr>
            <a:r>
              <a:rPr lang="en-GB" sz="1400" dirty="0" smtClean="0">
                <a:latin typeface="Impact" pitchFamily="34" charset="0"/>
              </a:rPr>
              <a:t>Fresh </a:t>
            </a:r>
            <a:r>
              <a:rPr lang="en-GB" sz="1400" dirty="0">
                <a:latin typeface="Impact" pitchFamily="34" charset="0"/>
              </a:rPr>
              <a:t>Fruit &amp; Yoghurt available </a:t>
            </a:r>
            <a:r>
              <a:rPr lang="en-GB" sz="1400" dirty="0" smtClean="0">
                <a:latin typeface="Impact" pitchFamily="34" charset="0"/>
              </a:rPr>
              <a:t>daily</a:t>
            </a:r>
            <a:endParaRPr lang="en-GB" sz="1400" dirty="0">
              <a:latin typeface="Impact" pitchFamily="34" charset="0"/>
            </a:endParaRPr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65299" y="47511"/>
            <a:ext cx="505997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pitchFamily="1" charset="-128"/>
              </a:defRPr>
            </a:lvl9pPr>
          </a:lstStyle>
          <a:p>
            <a:r>
              <a:rPr lang="en-GB" sz="4800" dirty="0" smtClean="0">
                <a:solidFill>
                  <a:srgbClr val="FF0066"/>
                </a:solidFill>
                <a:latin typeface="Impact" pitchFamily="34" charset="0"/>
              </a:rPr>
              <a:t>WINTER</a:t>
            </a:r>
            <a:r>
              <a:rPr lang="en-GB" sz="4800" dirty="0" smtClean="0">
                <a:solidFill>
                  <a:srgbClr val="00B0F0"/>
                </a:solidFill>
                <a:latin typeface="Impact" pitchFamily="34" charset="0"/>
              </a:rPr>
              <a:t> </a:t>
            </a:r>
            <a:r>
              <a:rPr lang="en-GB" sz="4800" dirty="0" smtClean="0">
                <a:solidFill>
                  <a:srgbClr val="FF0066"/>
                </a:solidFill>
                <a:latin typeface="Impact" pitchFamily="34" charset="0"/>
              </a:rPr>
              <a:t>MENU 2015</a:t>
            </a:r>
            <a:endParaRPr lang="en-GB" sz="4800" dirty="0">
              <a:solidFill>
                <a:srgbClr val="FF0066"/>
              </a:solidFill>
              <a:latin typeface="Impact" pitchFamily="34" charset="0"/>
            </a:endParaRP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1465830"/>
              </p:ext>
            </p:extLst>
          </p:nvPr>
        </p:nvGraphicFramePr>
        <p:xfrm>
          <a:off x="272480" y="1556792"/>
          <a:ext cx="9433048" cy="4536337"/>
        </p:xfrm>
        <a:graphic>
          <a:graphicData uri="http://schemas.openxmlformats.org/drawingml/2006/table">
            <a:tbl>
              <a:tblPr/>
              <a:tblGrid>
                <a:gridCol w="1092119"/>
                <a:gridCol w="1775952"/>
                <a:gridCol w="1624976"/>
                <a:gridCol w="1771649"/>
                <a:gridCol w="1656184"/>
                <a:gridCol w="1512168"/>
              </a:tblGrid>
              <a:tr h="43204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900" b="1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 smtClean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Monday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Tuesday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Wednesday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Thursday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0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Friday </a:t>
                      </a:r>
                      <a:endParaRPr lang="en-GB" sz="2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</a:tr>
              <a:tr h="1582978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Main Course Choices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  <a:endParaRPr lang="en-GB" sz="1000" kern="1400" dirty="0" smtClean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</a:rPr>
                        <a:t>Potatoes  Pasta / </a:t>
                      </a:r>
                      <a:r>
                        <a:rPr lang="en-GB" sz="1400" kern="1400" baseline="0" dirty="0" smtClean="0">
                          <a:solidFill>
                            <a:schemeClr val="bg1"/>
                          </a:solidFill>
                          <a:effectLst/>
                          <a:latin typeface="Impact" panose="020B0806030902050204" pitchFamily="34" charset="0"/>
                        </a:rPr>
                        <a:t>Rice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anose="020B0806030902050204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Vegetables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 smtClean="0">
                          <a:solidFill>
                            <a:schemeClr val="bg1"/>
                          </a:solidFill>
                          <a:effectLst/>
                          <a:latin typeface="Impact" pitchFamily="34" charset="0"/>
                        </a:rPr>
                        <a:t>Salad Bar</a:t>
                      </a:r>
                      <a:endParaRPr lang="en-GB" sz="1400" kern="1400" dirty="0">
                        <a:solidFill>
                          <a:schemeClr val="bg1"/>
                        </a:solidFill>
                        <a:effectLst/>
                        <a:latin typeface="Impact" pitchFamily="34" charset="0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  <a:tr h="719913"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400" kern="1400" dirty="0">
                          <a:solidFill>
                            <a:srgbClr val="FFFFFF"/>
                          </a:solidFill>
                          <a:effectLst/>
                          <a:latin typeface="Impact"/>
                        </a:rPr>
                        <a:t>Starters or Sweets</a:t>
                      </a:r>
                      <a:endParaRPr lang="en-GB" sz="14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200" kern="1400" dirty="0" smtClean="0">
                          <a:solidFill>
                            <a:srgbClr val="000000"/>
                          </a:solidFill>
                          <a:effectLst/>
                          <a:latin typeface="Impact"/>
                        </a:rPr>
                        <a:t> </a:t>
                      </a:r>
                      <a:endParaRPr lang="en-GB" sz="1000" kern="1400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8206" marR="38206" marT="35267" marB="35267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>
                        <a:alpha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109055" y="1112159"/>
            <a:ext cx="2251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7030A0"/>
                </a:solidFill>
                <a:latin typeface="Impact" pitchFamily="34" charset="0"/>
              </a:rPr>
              <a:t>WEEK THREE</a:t>
            </a:r>
            <a:endParaRPr lang="en-GB" sz="2800" dirty="0">
              <a:solidFill>
                <a:srgbClr val="7030A0"/>
              </a:solidFill>
              <a:latin typeface="Impact" pitchFamily="34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109054" y="650624"/>
            <a:ext cx="5134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solidFill>
                  <a:schemeClr val="accent6"/>
                </a:solidFill>
                <a:latin typeface="Impact" pitchFamily="34" charset="0"/>
              </a:rPr>
              <a:t>FIRST &amp; PRIMARY SCHOOL</a:t>
            </a:r>
            <a:endParaRPr lang="en-GB" sz="3600" dirty="0">
              <a:solidFill>
                <a:schemeClr val="accent6"/>
              </a:solidFill>
              <a:latin typeface="Impact" pitchFamily="34" charset="0"/>
            </a:endParaRPr>
          </a:p>
        </p:txBody>
      </p:sp>
      <p:pic>
        <p:nvPicPr>
          <p:cNvPr id="67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8504" y="2416914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8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8504" y="2194364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9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1647" y="1930403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1647" y="1709941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63538" y="1429521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3324" y="1181914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47404" y="921928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33324" y="626061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2443823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50343" y="2199877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3543" y="197725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9298" y="1693478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9298" y="1409549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9688" y="830938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82620" y="1112159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8" name="TextBox 127"/>
          <p:cNvSpPr txBox="1"/>
          <p:nvPr/>
        </p:nvSpPr>
        <p:spPr>
          <a:xfrm>
            <a:off x="5198536" y="102040"/>
            <a:ext cx="1299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Homemade Dish</a:t>
            </a:r>
            <a:endParaRPr lang="en-GB" sz="1200" b="1" dirty="0"/>
          </a:p>
        </p:txBody>
      </p:sp>
      <p:sp>
        <p:nvSpPr>
          <p:cNvPr id="146" name="TextBox 145"/>
          <p:cNvSpPr txBox="1"/>
          <p:nvPr/>
        </p:nvSpPr>
        <p:spPr>
          <a:xfrm>
            <a:off x="5207485" y="324511"/>
            <a:ext cx="1507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Celery</a:t>
            </a:r>
            <a:endParaRPr lang="en-GB" sz="1200" b="1" dirty="0"/>
          </a:p>
        </p:txBody>
      </p:sp>
      <p:sp>
        <p:nvSpPr>
          <p:cNvPr id="149" name="TextBox 148"/>
          <p:cNvSpPr txBox="1"/>
          <p:nvPr/>
        </p:nvSpPr>
        <p:spPr>
          <a:xfrm>
            <a:off x="5207485" y="555871"/>
            <a:ext cx="1839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Cereals Containing Gluten </a:t>
            </a:r>
            <a:endParaRPr lang="en-GB" sz="1200" b="1" dirty="0"/>
          </a:p>
        </p:txBody>
      </p:sp>
      <p:sp>
        <p:nvSpPr>
          <p:cNvPr id="150" name="TextBox 149"/>
          <p:cNvSpPr txBox="1"/>
          <p:nvPr/>
        </p:nvSpPr>
        <p:spPr>
          <a:xfrm>
            <a:off x="5226274" y="785619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Crustaceans</a:t>
            </a:r>
            <a:endParaRPr lang="en-GB" sz="1200" b="1" dirty="0"/>
          </a:p>
        </p:txBody>
      </p:sp>
      <p:sp>
        <p:nvSpPr>
          <p:cNvPr id="151" name="TextBox 150"/>
          <p:cNvSpPr txBox="1"/>
          <p:nvPr/>
        </p:nvSpPr>
        <p:spPr>
          <a:xfrm>
            <a:off x="5240297" y="1001306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Eggs</a:t>
            </a:r>
            <a:endParaRPr lang="en-GB" sz="1200" b="1" dirty="0"/>
          </a:p>
        </p:txBody>
      </p:sp>
      <p:sp>
        <p:nvSpPr>
          <p:cNvPr id="152" name="TextBox 151"/>
          <p:cNvSpPr txBox="1"/>
          <p:nvPr/>
        </p:nvSpPr>
        <p:spPr>
          <a:xfrm>
            <a:off x="5240297" y="1238118"/>
            <a:ext cx="16716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Fish</a:t>
            </a:r>
            <a:endParaRPr lang="en-GB" sz="1200" b="1" dirty="0"/>
          </a:p>
        </p:txBody>
      </p:sp>
      <p:pic>
        <p:nvPicPr>
          <p:cNvPr id="153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725" y="151785"/>
            <a:ext cx="179128" cy="18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Picture 35" descr="C:\Users\Karen.Dickinson\AppData\Local\Microsoft\Windows\Temporary Internet Files\Content.Outlook\5TACJGBN\047 celery.bmp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7052" y="406948"/>
            <a:ext cx="168473" cy="16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5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7820" y="643929"/>
            <a:ext cx="176652" cy="1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6" name="Picture 21" descr="C:\Users\Karen.Dickinson\AppData\Local\Microsoft\Windows\Temporary Internet Files\Content.Outlook\5TACJGBN\047 crustaceans.bmp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39" y="843909"/>
            <a:ext cx="170897" cy="169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7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3353" y="1076249"/>
            <a:ext cx="180239" cy="183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8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8023" y="1300776"/>
            <a:ext cx="170897" cy="174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9" name="TextBox 158"/>
          <p:cNvSpPr txBox="1"/>
          <p:nvPr/>
        </p:nvSpPr>
        <p:spPr>
          <a:xfrm>
            <a:off x="7161207" y="65044"/>
            <a:ext cx="1114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err="1" smtClean="0"/>
              <a:t>Lupin</a:t>
            </a:r>
            <a:endParaRPr lang="en-GB" sz="1200" b="1" dirty="0"/>
          </a:p>
        </p:txBody>
      </p:sp>
      <p:pic>
        <p:nvPicPr>
          <p:cNvPr id="160" name="Picture 18" descr="C:\Users\Karen.Dickinson\AppData\Local\Microsoft\Windows\Temporary Internet Files\Content.Outlook\5TACJGBN\047 Lupin.bm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820" y="123071"/>
            <a:ext cx="157488" cy="160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1" name="TextBox 160"/>
          <p:cNvSpPr txBox="1"/>
          <p:nvPr/>
        </p:nvSpPr>
        <p:spPr>
          <a:xfrm>
            <a:off x="7161207" y="295151"/>
            <a:ext cx="111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Milk</a:t>
            </a:r>
            <a:endParaRPr lang="en-GB" sz="1200" b="1" dirty="0"/>
          </a:p>
        </p:txBody>
      </p:sp>
      <p:pic>
        <p:nvPicPr>
          <p:cNvPr id="162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162" y="336581"/>
            <a:ext cx="170897" cy="174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3" name="TextBox 162"/>
          <p:cNvSpPr txBox="1"/>
          <p:nvPr/>
        </p:nvSpPr>
        <p:spPr>
          <a:xfrm>
            <a:off x="7130501" y="540180"/>
            <a:ext cx="11256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 Molluscs</a:t>
            </a:r>
            <a:endParaRPr lang="en-GB" sz="1200" b="1" dirty="0"/>
          </a:p>
        </p:txBody>
      </p:sp>
      <p:sp>
        <p:nvSpPr>
          <p:cNvPr id="164" name="TextBox 163"/>
          <p:cNvSpPr txBox="1"/>
          <p:nvPr/>
        </p:nvSpPr>
        <p:spPr>
          <a:xfrm>
            <a:off x="7119747" y="755573"/>
            <a:ext cx="1118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 Mustard</a:t>
            </a:r>
            <a:endParaRPr lang="en-GB" sz="1200" b="1" dirty="0"/>
          </a:p>
        </p:txBody>
      </p:sp>
      <p:sp>
        <p:nvSpPr>
          <p:cNvPr id="165" name="TextBox 164"/>
          <p:cNvSpPr txBox="1"/>
          <p:nvPr/>
        </p:nvSpPr>
        <p:spPr>
          <a:xfrm>
            <a:off x="7165010" y="974322"/>
            <a:ext cx="11651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Nuts</a:t>
            </a:r>
            <a:endParaRPr lang="en-GB" sz="1200" b="1" dirty="0"/>
          </a:p>
        </p:txBody>
      </p:sp>
      <p:pic>
        <p:nvPicPr>
          <p:cNvPr id="166" name="Picture 25" descr="C:\Users\Karen.Dickinson\AppData\Local\Microsoft\Windows\Temporary Internet Files\Content.Outlook\5TACJGBN\047 molluscs.bmp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868" y="607108"/>
            <a:ext cx="174678" cy="17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7" name="Picture 28" descr="C:\Users\Karen.Dickinson\AppData\Local\Microsoft\Windows\Temporary Internet Files\Content.Outlook\5TACJGBN\047 mustard.bmp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672" y="830938"/>
            <a:ext cx="159784" cy="162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8" name="Picture 27" descr="C:\Users\Karen.Dickinson\AppData\Local\Microsoft\Windows\Temporary Internet Files\Content.Outlook\5TACJGBN\047 nuts.bmp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9672" y="1042233"/>
            <a:ext cx="158803" cy="164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TextBox 168"/>
          <p:cNvSpPr txBox="1"/>
          <p:nvPr/>
        </p:nvSpPr>
        <p:spPr>
          <a:xfrm>
            <a:off x="7165010" y="1181891"/>
            <a:ext cx="11367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Peanuts</a:t>
            </a:r>
            <a:endParaRPr lang="en-GB" sz="1200" b="1" dirty="0"/>
          </a:p>
        </p:txBody>
      </p:sp>
      <p:pic>
        <p:nvPicPr>
          <p:cNvPr id="170" name="Picture 26" descr="C:\Users\Karen.Dickinson\AppData\Local\Microsoft\Windows\Temporary Internet Files\Content.Outlook\5TACJGBN\047 peanuts.bmp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479" y="1256286"/>
            <a:ext cx="151739" cy="153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1" name="TextBox 170"/>
          <p:cNvSpPr txBox="1"/>
          <p:nvPr/>
        </p:nvSpPr>
        <p:spPr>
          <a:xfrm>
            <a:off x="8294118" y="561650"/>
            <a:ext cx="1320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Sulphur Dioxide</a:t>
            </a:r>
            <a:endParaRPr lang="en-GB" sz="1200" b="1" dirty="0"/>
          </a:p>
        </p:txBody>
      </p:sp>
      <p:sp>
        <p:nvSpPr>
          <p:cNvPr id="172" name="TextBox 171"/>
          <p:cNvSpPr txBox="1"/>
          <p:nvPr/>
        </p:nvSpPr>
        <p:spPr>
          <a:xfrm>
            <a:off x="8301797" y="90444"/>
            <a:ext cx="12021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Sesame Seeds</a:t>
            </a:r>
            <a:endParaRPr lang="en-GB" sz="1200" b="1" dirty="0"/>
          </a:p>
        </p:txBody>
      </p:sp>
      <p:sp>
        <p:nvSpPr>
          <p:cNvPr id="173" name="TextBox 172"/>
          <p:cNvSpPr txBox="1"/>
          <p:nvPr/>
        </p:nvSpPr>
        <p:spPr>
          <a:xfrm>
            <a:off x="8286166" y="345323"/>
            <a:ext cx="11928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/>
              <a:t>Soya</a:t>
            </a:r>
            <a:endParaRPr lang="en-GB" sz="1200" b="1" dirty="0"/>
          </a:p>
        </p:txBody>
      </p:sp>
      <p:pic>
        <p:nvPicPr>
          <p:cNvPr id="174" name="Picture 34" descr="C:\Users\Karen.Dickinson\AppData\Local\Microsoft\Windows\Temporary Internet Files\Content.Outlook\5TACJGBN\047 sesame.bmp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9957" y="126521"/>
            <a:ext cx="168811" cy="175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5" name="Picture 33" descr="C:\Users\Karen.Dickinson\AppData\Local\Microsoft\Windows\Temporary Internet Files\Content.Outlook\5TACJGBN\047 soybeans.bmp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279" y="396692"/>
            <a:ext cx="159678" cy="159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" name="Picture 29" descr="C:\Users\Karen.Dickinson\AppData\Local\Microsoft\Windows\Temporary Internet Files\Content.Outlook\5TACJGBN\047 sulphur dioxide.b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165" y="626061"/>
            <a:ext cx="150404" cy="153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TextBox 56"/>
          <p:cNvSpPr txBox="1"/>
          <p:nvPr/>
        </p:nvSpPr>
        <p:spPr>
          <a:xfrm>
            <a:off x="1381937" y="1996088"/>
            <a:ext cx="1770863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Pork Casserole</a:t>
            </a: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1381937" y="3573016"/>
            <a:ext cx="17268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Wholemeal Rice</a:t>
            </a: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Crusty Bread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425954" y="4221088"/>
            <a:ext cx="17268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Broccoli / Cauliflower</a:t>
            </a: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Mixed Vegetables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390424" y="4903840"/>
            <a:ext cx="171507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152799" y="4911426"/>
            <a:ext cx="1615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768060" y="4911427"/>
            <a:ext cx="1729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537175" y="4911427"/>
            <a:ext cx="16627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8199956" y="4911548"/>
            <a:ext cx="1507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Seasonal </a:t>
            </a: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Salad</a:t>
            </a:r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83037" y="5416385"/>
            <a:ext cx="17298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Iced Marble Cake with a Glass of Milk or Custard </a:t>
            </a: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3130757" y="2011539"/>
            <a:ext cx="163730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Savoury Mince Pie</a:t>
            </a: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152799" y="3611102"/>
            <a:ext cx="16152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Creamed Potatoes</a:t>
            </a: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Parsley Potatoes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156306" y="4264410"/>
            <a:ext cx="16152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Garden Peas</a:t>
            </a: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Carrots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152799" y="5452931"/>
            <a:ext cx="161526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 Sponge with Custard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4771567" y="2001621"/>
            <a:ext cx="17656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Beef Lasagne</a:t>
            </a:r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4768060" y="3580177"/>
            <a:ext cx="176911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Garlic Bread</a:t>
            </a: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Creamed </a:t>
            </a:r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Potatoes</a:t>
            </a:r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Parsley Potatoes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4768060" y="4247243"/>
            <a:ext cx="17295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Sweetcorn</a:t>
            </a: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Green Beans</a:t>
            </a:r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771568" y="5471923"/>
            <a:ext cx="17260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Fruity Flapjack with a Glass of Milk or Juice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6554454" y="1996088"/>
            <a:ext cx="164550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Roast of the Day with Yorkshire Pudding</a:t>
            </a: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554455" y="3580177"/>
            <a:ext cx="164550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Roast Potatoes </a:t>
            </a: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Creamed Potato</a:t>
            </a:r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Parsley Potatoes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550781" y="4247243"/>
            <a:ext cx="16491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Seasonal Vegetables</a:t>
            </a: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6554454" y="5452930"/>
            <a:ext cx="16455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Fruit Muffin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8199956" y="1984709"/>
            <a:ext cx="149699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Fish Fingers</a:t>
            </a: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8210165" y="3580177"/>
            <a:ext cx="148678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Chips </a:t>
            </a:r>
          </a:p>
          <a:p>
            <a:pPr algn="ctr"/>
            <a:endParaRPr lang="en-GB" sz="11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Basmati Rice</a:t>
            </a:r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8199960" y="4247243"/>
            <a:ext cx="149699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Baked Beans</a:t>
            </a:r>
          </a:p>
          <a:p>
            <a:pPr algn="ctr"/>
            <a:endParaRPr lang="en-GB" sz="11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Garden Peas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8199957" y="5452931"/>
            <a:ext cx="15072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Pudding of the Day</a:t>
            </a:r>
          </a:p>
        </p:txBody>
      </p:sp>
      <p:pic>
        <p:nvPicPr>
          <p:cNvPr id="98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3182" y="2285498"/>
            <a:ext cx="153469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2629" y="2285498"/>
            <a:ext cx="158823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811" y="4014855"/>
            <a:ext cx="158823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165" y="5966225"/>
            <a:ext cx="153469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8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870" y="5969186"/>
            <a:ext cx="158823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9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508" y="5973029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0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3789" y="5973955"/>
            <a:ext cx="150730" cy="15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572" y="2264929"/>
            <a:ext cx="153469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964" y="2276800"/>
            <a:ext cx="144348" cy="14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3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1753" y="2268772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0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5404" y="3687853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1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422" y="4004934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8422" y="5953489"/>
            <a:ext cx="153469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6964" y="5948345"/>
            <a:ext cx="158823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9499" y="5953114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008" y="5953114"/>
            <a:ext cx="150730" cy="15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6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925" y="2369705"/>
            <a:ext cx="153469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7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1798" y="2376919"/>
            <a:ext cx="144348" cy="14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9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8958" y="2369705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4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1287" y="3803018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5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0342" y="4004934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6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7924" y="5953114"/>
            <a:ext cx="153469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7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662" y="5950729"/>
            <a:ext cx="158823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0297" y="5950266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9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685" y="2390354"/>
            <a:ext cx="153469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0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548" y="2400493"/>
            <a:ext cx="144348" cy="14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7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144" y="3616779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8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524" y="3833943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9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6653" y="3627366"/>
            <a:ext cx="144348" cy="14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0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341" y="4004934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1" name="Picture 16" descr="C:\Users\Karen.Dickinson\AppData\Local\Microsoft\Windows\Temporary Internet Files\Content.Outlook\5TACJGBN\047 Home Made.bmp"/>
          <p:cNvPicPr>
            <a:picLocks noChangeAspect="1" noChangeArrowheads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079" y="5946130"/>
            <a:ext cx="153469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2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746" y="5941414"/>
            <a:ext cx="158823" cy="15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3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445" y="5942989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4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5329" y="5939185"/>
            <a:ext cx="150730" cy="153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5" name="Picture 32" descr="C:\Users\Karen.Dickinson\AppData\Local\Microsoft\Windows\Temporary Internet Files\Content.Outlook\5TACJGBN\047 cereals.bmp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912" y="2204852"/>
            <a:ext cx="144348" cy="14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7" name="Picture 23" descr="C:\Users\Karen.Dickinson\AppData\Local\Microsoft\Windows\Temporary Internet Files\Content.Outlook\5TACJGBN\047 fish.bmp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802" y="2200364"/>
            <a:ext cx="150055" cy="152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6" name="Picture 24" descr="C:\Users\Karen.Dickinson\AppData\Local\Microsoft\Windows\Temporary Internet Files\Content.Outlook\5TACJGBN\047 milk.bmp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4812" y="2390354"/>
            <a:ext cx="151165" cy="1544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30" descr="C:\Users\Karen.Dickinson\AppData\Local\Microsoft\Windows\Temporary Internet Files\Content.Outlook\5TACJGBN\047 eggs.bmp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02362" y="2390354"/>
            <a:ext cx="176474" cy="179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43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2852</TotalTime>
  <Words>443</Words>
  <Application>Microsoft Office PowerPoint</Application>
  <PresentationFormat>A4 Paper (210x297 mm)</PresentationFormat>
  <Paragraphs>300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Northumberland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McGrath, Natalie</dc:creator>
  <cp:lastModifiedBy>Stephenson, Donna</cp:lastModifiedBy>
  <cp:revision>223</cp:revision>
  <cp:lastPrinted>2016-02-11T10:20:46Z</cp:lastPrinted>
  <dcterms:created xsi:type="dcterms:W3CDTF">2013-06-05T12:47:07Z</dcterms:created>
  <dcterms:modified xsi:type="dcterms:W3CDTF">2016-02-11T10:20:49Z</dcterms:modified>
</cp:coreProperties>
</file>